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1439" r:id="rId2"/>
    <p:sldId id="1440" r:id="rId3"/>
    <p:sldId id="1441" r:id="rId4"/>
    <p:sldId id="1442" r:id="rId5"/>
    <p:sldId id="1443" r:id="rId6"/>
    <p:sldId id="1444" r:id="rId7"/>
    <p:sldId id="1445" r:id="rId8"/>
    <p:sldId id="1446" r:id="rId9"/>
    <p:sldId id="1447" r:id="rId10"/>
    <p:sldId id="1448" r:id="rId11"/>
    <p:sldId id="1449" r:id="rId12"/>
    <p:sldId id="1450" r:id="rId13"/>
    <p:sldId id="1451" r:id="rId14"/>
    <p:sldId id="1452" r:id="rId15"/>
    <p:sldId id="1454" r:id="rId16"/>
    <p:sldId id="1453" r:id="rId17"/>
    <p:sldId id="1455" r:id="rId18"/>
    <p:sldId id="1456" r:id="rId19"/>
    <p:sldId id="1458" r:id="rId20"/>
    <p:sldId id="1459" r:id="rId21"/>
    <p:sldId id="1460" r:id="rId22"/>
    <p:sldId id="1461" r:id="rId23"/>
    <p:sldId id="1462" r:id="rId24"/>
    <p:sldId id="1463" r:id="rId25"/>
    <p:sldId id="1464" r:id="rId26"/>
    <p:sldId id="1465" r:id="rId27"/>
    <p:sldId id="1467" r:id="rId28"/>
    <p:sldId id="1466" r:id="rId29"/>
    <p:sldId id="1468" r:id="rId30"/>
    <p:sldId id="1469" r:id="rId31"/>
    <p:sldId id="1470" r:id="rId32"/>
    <p:sldId id="1471" r:id="rId33"/>
    <p:sldId id="1472" r:id="rId34"/>
    <p:sldId id="1474" r:id="rId35"/>
    <p:sldId id="1475" r:id="rId36"/>
    <p:sldId id="1477" r:id="rId37"/>
    <p:sldId id="1476" r:id="rId38"/>
    <p:sldId id="1478" r:id="rId39"/>
    <p:sldId id="1479" r:id="rId40"/>
    <p:sldId id="1480" r:id="rId41"/>
    <p:sldId id="1481" r:id="rId42"/>
    <p:sldId id="1482" r:id="rId43"/>
    <p:sldId id="1483" r:id="rId44"/>
    <p:sldId id="1484" r:id="rId45"/>
    <p:sldId id="1485" r:id="rId46"/>
    <p:sldId id="1486" r:id="rId47"/>
    <p:sldId id="1487" r:id="rId48"/>
    <p:sldId id="1488" r:id="rId49"/>
    <p:sldId id="1489" r:id="rId50"/>
    <p:sldId id="1490" r:id="rId51"/>
    <p:sldId id="1491" r:id="rId52"/>
    <p:sldId id="1492" r:id="rId53"/>
    <p:sldId id="1493" r:id="rId54"/>
    <p:sldId id="1494" r:id="rId55"/>
    <p:sldId id="1495" r:id="rId56"/>
    <p:sldId id="1496" r:id="rId57"/>
    <p:sldId id="1497" r:id="rId58"/>
    <p:sldId id="1498" r:id="rId59"/>
    <p:sldId id="1499" r:id="rId60"/>
    <p:sldId id="1500" r:id="rId61"/>
    <p:sldId id="1501" r:id="rId62"/>
    <p:sldId id="1502" r:id="rId63"/>
    <p:sldId id="1503" r:id="rId64"/>
    <p:sldId id="1504" r:id="rId65"/>
    <p:sldId id="1505" r:id="rId66"/>
    <p:sldId id="1506" r:id="rId67"/>
    <p:sldId id="1507" r:id="rId68"/>
    <p:sldId id="1508" r:id="rId69"/>
    <p:sldId id="1509" r:id="rId70"/>
    <p:sldId id="1510" r:id="rId71"/>
    <p:sldId id="1511" r:id="rId72"/>
    <p:sldId id="1512" r:id="rId73"/>
    <p:sldId id="1513" r:id="rId74"/>
    <p:sldId id="1514" r:id="rId75"/>
    <p:sldId id="1515" r:id="rId76"/>
  </p:sldIdLst>
  <p:sldSz cx="12192000" cy="6858000"/>
  <p:notesSz cx="6858000" cy="9144000"/>
  <p:custDataLst>
    <p:tags r:id="rId79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Euphemia" panose="020B05030401020201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Euphemia" panose="020B05030401020201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Euphemia" panose="020B05030401020201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Euphemia" panose="020B05030401020201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Euphemia" panose="020B05030401020201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phemia" panose="020B05030401020201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phemia" panose="020B05030401020201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phemia" panose="020B05030401020201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phemia" panose="020B05030401020201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606FA"/>
    <a:srgbClr val="270193"/>
    <a:srgbClr val="5073B1"/>
    <a:srgbClr val="5469FD"/>
    <a:srgbClr val="B3B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87192" autoAdjust="0"/>
  </p:normalViewPr>
  <p:slideViewPr>
    <p:cSldViewPr snapToGrid="0">
      <p:cViewPr varScale="1">
        <p:scale>
          <a:sx n="114" d="100"/>
          <a:sy n="114" d="100"/>
        </p:scale>
        <p:origin x="3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5CF2791F-7A52-4CFC-8EA2-D4898E59D88A}" type="datetime1">
              <a:rPr lang="zh-CN" altLang="en-US"/>
              <a:t>2022/11/5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D8926F9-56FF-475F-8480-EC96F5A1CA63}" type="slidenum">
              <a:rPr lang="en-US" altLang="zh-CN"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290B10C-9A94-485C-BDBE-DF65F425D135}" type="datetime1">
              <a:rPr lang="zh-CN" altLang="en-US"/>
              <a:t>2022/11/5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35054A7-CE83-49E7-9637-172ABE74BC31}" type="slidenum">
              <a:rPr lang="en-US" altLang="zh-CN"/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993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104900" y="1446196"/>
            <a:ext cx="9982200" cy="4572000"/>
          </a:xfrm>
        </p:spPr>
        <p:txBody>
          <a:bodyPr/>
          <a:lstStyle>
            <a:lvl1pPr marL="355600" indent="-355600">
              <a:buFont typeface="Wingdings" panose="05000000000000000000" pitchFamily="2" charset="2"/>
              <a:buChar char="n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Clr>
                <a:srgbClr val="C00000"/>
              </a:buCl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buClr>
                <a:srgbClr val="C00000"/>
              </a:buCl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Clr>
                <a:srgbClr val="C00000"/>
              </a:buCl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buClr>
                <a:srgbClr val="C00000"/>
              </a:buCl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3313" y="6356350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787794A-9009-4F16-8179-38AC3A9315E1}" type="slidenum">
              <a:rPr lang="en-US" altLang="zh-CN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med"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hidden">
          <a:xfrm>
            <a:off x="1727200" y="1336675"/>
            <a:ext cx="9855200" cy="525780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2"/>
              </a:gs>
            </a:gsLst>
            <a:lin ang="2700000" scaled="1"/>
          </a:gradFill>
          <a:ln>
            <a:noFill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9144000" y="931863"/>
            <a:ext cx="2438400" cy="1825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</p:spPr>
        <p:txBody>
          <a:bodyPr wrap="none" anchor="ctr"/>
          <a:lstStyle>
            <a:lvl1pPr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endParaRPr lang="zh-TW" altLang="en-US" sz="2400" b="0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508000" y="1008063"/>
            <a:ext cx="11074400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5"/>
          <p:cNvGrpSpPr/>
          <p:nvPr/>
        </p:nvGrpSpPr>
        <p:grpSpPr bwMode="auto">
          <a:xfrm>
            <a:off x="23285" y="-58738"/>
            <a:ext cx="12168716" cy="1658938"/>
            <a:chOff x="0" y="-9"/>
            <a:chExt cx="5760" cy="1045"/>
          </a:xfrm>
        </p:grpSpPr>
        <p:sp>
          <p:nvSpPr>
            <p:cNvPr id="6" name="Freeform 6"/>
            <p:cNvSpPr>
              <a:spLocks noChangeArrowheads="1"/>
            </p:cNvSpPr>
            <p:nvPr userDrawn="1"/>
          </p:nvSpPr>
          <p:spPr bwMode="auto">
            <a:xfrm>
              <a:off x="0" y="4"/>
              <a:ext cx="5760" cy="1032"/>
            </a:xfrm>
            <a:custGeom>
              <a:avLst/>
              <a:gdLst>
                <a:gd name="T0" fmla="*/ 5760 w 4848"/>
                <a:gd name="T1" fmla="*/ 1032 h 432"/>
                <a:gd name="T2" fmla="*/ 0 w 4848"/>
                <a:gd name="T3" fmla="*/ 1032 h 432"/>
                <a:gd name="T4" fmla="*/ 0 w 4848"/>
                <a:gd name="T5" fmla="*/ 0 h 432"/>
                <a:gd name="T6" fmla="*/ 5760 w 4848"/>
                <a:gd name="T7" fmla="*/ 0 h 432"/>
                <a:gd name="T8" fmla="*/ 5760 w 4848"/>
                <a:gd name="T9" fmla="*/ 1032 h 4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48" h="432">
                  <a:moveTo>
                    <a:pt x="4848" y="432"/>
                  </a:moveTo>
                  <a:lnTo>
                    <a:pt x="0" y="432"/>
                  </a:lnTo>
                  <a:lnTo>
                    <a:pt x="0" y="0"/>
                  </a:lnTo>
                  <a:lnTo>
                    <a:pt x="4848" y="0"/>
                  </a:lnTo>
                  <a:lnTo>
                    <a:pt x="4848" y="432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" name="Group 7"/>
            <p:cNvGrpSpPr/>
            <p:nvPr userDrawn="1"/>
          </p:nvGrpSpPr>
          <p:grpSpPr bwMode="auto">
            <a:xfrm>
              <a:off x="333" y="-9"/>
              <a:ext cx="5176" cy="1044"/>
              <a:chOff x="333" y="-9"/>
              <a:chExt cx="5176" cy="1044"/>
            </a:xfrm>
          </p:grpSpPr>
          <p:sp>
            <p:nvSpPr>
              <p:cNvPr id="36" name="Freeform 8"/>
              <p:cNvSpPr>
                <a:spLocks noChangeArrowheads="1"/>
              </p:cNvSpPr>
              <p:nvPr userDrawn="1"/>
            </p:nvSpPr>
            <p:spPr bwMode="auto">
              <a:xfrm>
                <a:off x="3230" y="949"/>
                <a:ext cx="17" cy="20"/>
              </a:xfrm>
              <a:custGeom>
                <a:avLst/>
                <a:gdLst>
                  <a:gd name="T0" fmla="*/ 6 w 15"/>
                  <a:gd name="T1" fmla="*/ 10 h 23"/>
                  <a:gd name="T2" fmla="*/ 17 w 15"/>
                  <a:gd name="T3" fmla="*/ 4 h 23"/>
                  <a:gd name="T4" fmla="*/ 15 w 15"/>
                  <a:gd name="T5" fmla="*/ 15 h 23"/>
                  <a:gd name="T6" fmla="*/ 6 w 15"/>
                  <a:gd name="T7" fmla="*/ 10 h 2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" h="23">
                    <a:moveTo>
                      <a:pt x="5" y="11"/>
                    </a:moveTo>
                    <a:cubicBezTo>
                      <a:pt x="2" y="1"/>
                      <a:pt x="7" y="0"/>
                      <a:pt x="15" y="5"/>
                    </a:cubicBezTo>
                    <a:cubicBezTo>
                      <a:pt x="14" y="9"/>
                      <a:pt x="15" y="13"/>
                      <a:pt x="13" y="17"/>
                    </a:cubicBezTo>
                    <a:cubicBezTo>
                      <a:pt x="9" y="23"/>
                      <a:pt x="0" y="16"/>
                      <a:pt x="5" y="11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Freeform 9"/>
              <p:cNvSpPr>
                <a:spLocks noChangeArrowheads="1"/>
              </p:cNvSpPr>
              <p:nvPr userDrawn="1"/>
            </p:nvSpPr>
            <p:spPr bwMode="auto">
              <a:xfrm>
                <a:off x="3406" y="1015"/>
                <a:ext cx="21" cy="20"/>
              </a:xfrm>
              <a:custGeom>
                <a:avLst/>
                <a:gdLst>
                  <a:gd name="T0" fmla="*/ 3 w 20"/>
                  <a:gd name="T1" fmla="*/ 11 h 23"/>
                  <a:gd name="T2" fmla="*/ 12 w 20"/>
                  <a:gd name="T3" fmla="*/ 3 h 23"/>
                  <a:gd name="T4" fmla="*/ 7 w 20"/>
                  <a:gd name="T5" fmla="*/ 17 h 23"/>
                  <a:gd name="T6" fmla="*/ 3 w 20"/>
                  <a:gd name="T7" fmla="*/ 11 h 2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0" h="23">
                    <a:moveTo>
                      <a:pt x="3" y="13"/>
                    </a:moveTo>
                    <a:cubicBezTo>
                      <a:pt x="0" y="5"/>
                      <a:pt x="2" y="0"/>
                      <a:pt x="11" y="3"/>
                    </a:cubicBezTo>
                    <a:cubicBezTo>
                      <a:pt x="16" y="10"/>
                      <a:pt x="20" y="23"/>
                      <a:pt x="7" y="19"/>
                    </a:cubicBezTo>
                    <a:cubicBezTo>
                      <a:pt x="6" y="17"/>
                      <a:pt x="3" y="13"/>
                      <a:pt x="3" y="13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Freeform 10"/>
              <p:cNvSpPr>
                <a:spLocks noChangeArrowheads="1"/>
              </p:cNvSpPr>
              <p:nvPr userDrawn="1"/>
            </p:nvSpPr>
            <p:spPr bwMode="auto">
              <a:xfrm>
                <a:off x="2909" y="908"/>
                <a:ext cx="31" cy="34"/>
              </a:xfrm>
              <a:custGeom>
                <a:avLst/>
                <a:gdLst>
                  <a:gd name="T0" fmla="*/ 17 w 30"/>
                  <a:gd name="T1" fmla="*/ 27 h 42"/>
                  <a:gd name="T2" fmla="*/ 8 w 30"/>
                  <a:gd name="T3" fmla="*/ 17 h 42"/>
                  <a:gd name="T4" fmla="*/ 0 w 30"/>
                  <a:gd name="T5" fmla="*/ 7 h 42"/>
                  <a:gd name="T6" fmla="*/ 17 w 30"/>
                  <a:gd name="T7" fmla="*/ 2 h 42"/>
                  <a:gd name="T8" fmla="*/ 31 w 30"/>
                  <a:gd name="T9" fmla="*/ 19 h 42"/>
                  <a:gd name="T10" fmla="*/ 29 w 30"/>
                  <a:gd name="T11" fmla="*/ 25 h 42"/>
                  <a:gd name="T12" fmla="*/ 17 w 30"/>
                  <a:gd name="T13" fmla="*/ 2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42">
                    <a:moveTo>
                      <a:pt x="16" y="33"/>
                    </a:moveTo>
                    <a:cubicBezTo>
                      <a:pt x="3" y="20"/>
                      <a:pt x="15" y="34"/>
                      <a:pt x="8" y="21"/>
                    </a:cubicBezTo>
                    <a:cubicBezTo>
                      <a:pt x="6" y="17"/>
                      <a:pt x="0" y="9"/>
                      <a:pt x="0" y="9"/>
                    </a:cubicBezTo>
                    <a:cubicBezTo>
                      <a:pt x="5" y="1"/>
                      <a:pt x="7" y="0"/>
                      <a:pt x="16" y="3"/>
                    </a:cubicBezTo>
                    <a:cubicBezTo>
                      <a:pt x="25" y="16"/>
                      <a:pt x="10" y="16"/>
                      <a:pt x="30" y="23"/>
                    </a:cubicBezTo>
                    <a:cubicBezTo>
                      <a:pt x="29" y="26"/>
                      <a:pt x="30" y="29"/>
                      <a:pt x="28" y="31"/>
                    </a:cubicBezTo>
                    <a:cubicBezTo>
                      <a:pt x="15" y="42"/>
                      <a:pt x="16" y="38"/>
                      <a:pt x="16" y="33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Freeform 11"/>
              <p:cNvSpPr>
                <a:spLocks noChangeArrowheads="1"/>
              </p:cNvSpPr>
              <p:nvPr userDrawn="1"/>
            </p:nvSpPr>
            <p:spPr bwMode="auto">
              <a:xfrm>
                <a:off x="2551" y="940"/>
                <a:ext cx="25" cy="12"/>
              </a:xfrm>
              <a:custGeom>
                <a:avLst/>
                <a:gdLst>
                  <a:gd name="T0" fmla="*/ 15 w 25"/>
                  <a:gd name="T1" fmla="*/ 12 h 16"/>
                  <a:gd name="T2" fmla="*/ 3 w 25"/>
                  <a:gd name="T3" fmla="*/ 6 h 16"/>
                  <a:gd name="T4" fmla="*/ 15 w 25"/>
                  <a:gd name="T5" fmla="*/ 0 h 16"/>
                  <a:gd name="T6" fmla="*/ 15 w 25"/>
                  <a:gd name="T7" fmla="*/ 12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5" h="16">
                    <a:moveTo>
                      <a:pt x="15" y="16"/>
                    </a:moveTo>
                    <a:cubicBezTo>
                      <a:pt x="10" y="15"/>
                      <a:pt x="0" y="12"/>
                      <a:pt x="3" y="8"/>
                    </a:cubicBezTo>
                    <a:cubicBezTo>
                      <a:pt x="6" y="4"/>
                      <a:pt x="15" y="0"/>
                      <a:pt x="15" y="0"/>
                    </a:cubicBezTo>
                    <a:cubicBezTo>
                      <a:pt x="17" y="3"/>
                      <a:pt x="25" y="16"/>
                      <a:pt x="15" y="16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Freeform 12"/>
              <p:cNvSpPr>
                <a:spLocks noChangeArrowheads="1"/>
              </p:cNvSpPr>
              <p:nvPr userDrawn="1"/>
            </p:nvSpPr>
            <p:spPr bwMode="auto">
              <a:xfrm>
                <a:off x="2443" y="954"/>
                <a:ext cx="65" cy="39"/>
              </a:xfrm>
              <a:custGeom>
                <a:avLst/>
                <a:gdLst>
                  <a:gd name="T0" fmla="*/ 14 w 65"/>
                  <a:gd name="T1" fmla="*/ 20 h 46"/>
                  <a:gd name="T2" fmla="*/ 30 w 65"/>
                  <a:gd name="T3" fmla="*/ 3 h 46"/>
                  <a:gd name="T4" fmla="*/ 42 w 65"/>
                  <a:gd name="T5" fmla="*/ 0 h 46"/>
                  <a:gd name="T6" fmla="*/ 58 w 65"/>
                  <a:gd name="T7" fmla="*/ 10 h 46"/>
                  <a:gd name="T8" fmla="*/ 32 w 65"/>
                  <a:gd name="T9" fmla="*/ 22 h 46"/>
                  <a:gd name="T10" fmla="*/ 12 w 65"/>
                  <a:gd name="T11" fmla="*/ 39 h 46"/>
                  <a:gd name="T12" fmla="*/ 8 w 65"/>
                  <a:gd name="T13" fmla="*/ 17 h 46"/>
                  <a:gd name="T14" fmla="*/ 12 w 65"/>
                  <a:gd name="T15" fmla="*/ 12 h 46"/>
                  <a:gd name="T16" fmla="*/ 14 w 65"/>
                  <a:gd name="T17" fmla="*/ 20 h 4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5" h="46">
                    <a:moveTo>
                      <a:pt x="14" y="24"/>
                    </a:moveTo>
                    <a:cubicBezTo>
                      <a:pt x="18" y="13"/>
                      <a:pt x="16" y="9"/>
                      <a:pt x="30" y="4"/>
                    </a:cubicBezTo>
                    <a:cubicBezTo>
                      <a:pt x="34" y="3"/>
                      <a:pt x="42" y="0"/>
                      <a:pt x="42" y="0"/>
                    </a:cubicBezTo>
                    <a:cubicBezTo>
                      <a:pt x="50" y="1"/>
                      <a:pt x="65" y="0"/>
                      <a:pt x="58" y="12"/>
                    </a:cubicBezTo>
                    <a:cubicBezTo>
                      <a:pt x="53" y="21"/>
                      <a:pt x="40" y="21"/>
                      <a:pt x="32" y="26"/>
                    </a:cubicBezTo>
                    <a:cubicBezTo>
                      <a:pt x="26" y="35"/>
                      <a:pt x="23" y="42"/>
                      <a:pt x="12" y="46"/>
                    </a:cubicBezTo>
                    <a:cubicBezTo>
                      <a:pt x="0" y="42"/>
                      <a:pt x="5" y="30"/>
                      <a:pt x="8" y="20"/>
                    </a:cubicBezTo>
                    <a:cubicBezTo>
                      <a:pt x="9" y="18"/>
                      <a:pt x="10" y="13"/>
                      <a:pt x="12" y="14"/>
                    </a:cubicBezTo>
                    <a:cubicBezTo>
                      <a:pt x="15" y="16"/>
                      <a:pt x="13" y="21"/>
                      <a:pt x="14" y="24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Freeform 13"/>
              <p:cNvSpPr>
                <a:spLocks noChangeArrowheads="1"/>
              </p:cNvSpPr>
              <p:nvPr userDrawn="1"/>
            </p:nvSpPr>
            <p:spPr bwMode="auto">
              <a:xfrm>
                <a:off x="2375" y="952"/>
                <a:ext cx="68" cy="39"/>
              </a:xfrm>
              <a:custGeom>
                <a:avLst/>
                <a:gdLst>
                  <a:gd name="T0" fmla="*/ 0 w 69"/>
                  <a:gd name="T1" fmla="*/ 26 h 47"/>
                  <a:gd name="T2" fmla="*/ 18 w 69"/>
                  <a:gd name="T3" fmla="*/ 21 h 47"/>
                  <a:gd name="T4" fmla="*/ 51 w 69"/>
                  <a:gd name="T5" fmla="*/ 1 h 47"/>
                  <a:gd name="T6" fmla="*/ 63 w 69"/>
                  <a:gd name="T7" fmla="*/ 2 h 47"/>
                  <a:gd name="T8" fmla="*/ 49 w 69"/>
                  <a:gd name="T9" fmla="*/ 16 h 47"/>
                  <a:gd name="T10" fmla="*/ 28 w 69"/>
                  <a:gd name="T11" fmla="*/ 27 h 47"/>
                  <a:gd name="T12" fmla="*/ 22 w 69"/>
                  <a:gd name="T13" fmla="*/ 39 h 47"/>
                  <a:gd name="T14" fmla="*/ 16 w 69"/>
                  <a:gd name="T15" fmla="*/ 37 h 47"/>
                  <a:gd name="T16" fmla="*/ 12 w 69"/>
                  <a:gd name="T17" fmla="*/ 32 h 47"/>
                  <a:gd name="T18" fmla="*/ 0 w 69"/>
                  <a:gd name="T19" fmla="*/ 29 h 47"/>
                  <a:gd name="T20" fmla="*/ 0 w 69"/>
                  <a:gd name="T21" fmla="*/ 26 h 4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9" h="47">
                    <a:moveTo>
                      <a:pt x="0" y="31"/>
                    </a:moveTo>
                    <a:cubicBezTo>
                      <a:pt x="7" y="24"/>
                      <a:pt x="9" y="22"/>
                      <a:pt x="18" y="25"/>
                    </a:cubicBezTo>
                    <a:cubicBezTo>
                      <a:pt x="25" y="4"/>
                      <a:pt x="36" y="12"/>
                      <a:pt x="52" y="1"/>
                    </a:cubicBezTo>
                    <a:cubicBezTo>
                      <a:pt x="56" y="2"/>
                      <a:pt x="61" y="0"/>
                      <a:pt x="64" y="3"/>
                    </a:cubicBezTo>
                    <a:cubicBezTo>
                      <a:pt x="69" y="8"/>
                      <a:pt x="50" y="19"/>
                      <a:pt x="50" y="19"/>
                    </a:cubicBezTo>
                    <a:cubicBezTo>
                      <a:pt x="46" y="31"/>
                      <a:pt x="35" y="22"/>
                      <a:pt x="28" y="33"/>
                    </a:cubicBezTo>
                    <a:cubicBezTo>
                      <a:pt x="31" y="41"/>
                      <a:pt x="31" y="44"/>
                      <a:pt x="22" y="47"/>
                    </a:cubicBezTo>
                    <a:cubicBezTo>
                      <a:pt x="20" y="46"/>
                      <a:pt x="18" y="46"/>
                      <a:pt x="16" y="45"/>
                    </a:cubicBezTo>
                    <a:cubicBezTo>
                      <a:pt x="14" y="43"/>
                      <a:pt x="14" y="40"/>
                      <a:pt x="12" y="39"/>
                    </a:cubicBezTo>
                    <a:cubicBezTo>
                      <a:pt x="8" y="37"/>
                      <a:pt x="0" y="35"/>
                      <a:pt x="0" y="35"/>
                    </a:cubicBezTo>
                    <a:cubicBezTo>
                      <a:pt x="2" y="26"/>
                      <a:pt x="3" y="25"/>
                      <a:pt x="0" y="31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Freeform 14"/>
              <p:cNvSpPr>
                <a:spLocks noChangeArrowheads="1"/>
              </p:cNvSpPr>
              <p:nvPr userDrawn="1"/>
            </p:nvSpPr>
            <p:spPr bwMode="auto">
              <a:xfrm>
                <a:off x="2007" y="739"/>
                <a:ext cx="354" cy="228"/>
              </a:xfrm>
              <a:custGeom>
                <a:avLst/>
                <a:gdLst>
                  <a:gd name="T0" fmla="*/ 10 w 355"/>
                  <a:gd name="T1" fmla="*/ 3 h 277"/>
                  <a:gd name="T2" fmla="*/ 36 w 355"/>
                  <a:gd name="T3" fmla="*/ 15 h 277"/>
                  <a:gd name="T4" fmla="*/ 46 w 355"/>
                  <a:gd name="T5" fmla="*/ 25 h 277"/>
                  <a:gd name="T6" fmla="*/ 76 w 355"/>
                  <a:gd name="T7" fmla="*/ 43 h 277"/>
                  <a:gd name="T8" fmla="*/ 92 w 355"/>
                  <a:gd name="T9" fmla="*/ 54 h 277"/>
                  <a:gd name="T10" fmla="*/ 122 w 355"/>
                  <a:gd name="T11" fmla="*/ 81 h 277"/>
                  <a:gd name="T12" fmla="*/ 136 w 355"/>
                  <a:gd name="T13" fmla="*/ 105 h 277"/>
                  <a:gd name="T14" fmla="*/ 148 w 355"/>
                  <a:gd name="T15" fmla="*/ 109 h 277"/>
                  <a:gd name="T16" fmla="*/ 154 w 355"/>
                  <a:gd name="T17" fmla="*/ 123 h 277"/>
                  <a:gd name="T18" fmla="*/ 176 w 355"/>
                  <a:gd name="T19" fmla="*/ 125 h 277"/>
                  <a:gd name="T20" fmla="*/ 170 w 355"/>
                  <a:gd name="T21" fmla="*/ 161 h 277"/>
                  <a:gd name="T22" fmla="*/ 179 w 355"/>
                  <a:gd name="T23" fmla="*/ 184 h 277"/>
                  <a:gd name="T24" fmla="*/ 197 w 355"/>
                  <a:gd name="T25" fmla="*/ 191 h 277"/>
                  <a:gd name="T26" fmla="*/ 215 w 355"/>
                  <a:gd name="T27" fmla="*/ 193 h 277"/>
                  <a:gd name="T28" fmla="*/ 235 w 355"/>
                  <a:gd name="T29" fmla="*/ 199 h 277"/>
                  <a:gd name="T30" fmla="*/ 253 w 355"/>
                  <a:gd name="T31" fmla="*/ 194 h 277"/>
                  <a:gd name="T32" fmla="*/ 271 w 355"/>
                  <a:gd name="T33" fmla="*/ 204 h 277"/>
                  <a:gd name="T34" fmla="*/ 295 w 355"/>
                  <a:gd name="T35" fmla="*/ 211 h 277"/>
                  <a:gd name="T36" fmla="*/ 313 w 355"/>
                  <a:gd name="T37" fmla="*/ 217 h 277"/>
                  <a:gd name="T38" fmla="*/ 351 w 355"/>
                  <a:gd name="T39" fmla="*/ 219 h 277"/>
                  <a:gd name="T40" fmla="*/ 341 w 355"/>
                  <a:gd name="T41" fmla="*/ 226 h 277"/>
                  <a:gd name="T42" fmla="*/ 321 w 355"/>
                  <a:gd name="T43" fmla="*/ 224 h 277"/>
                  <a:gd name="T44" fmla="*/ 299 w 355"/>
                  <a:gd name="T45" fmla="*/ 222 h 277"/>
                  <a:gd name="T46" fmla="*/ 287 w 355"/>
                  <a:gd name="T47" fmla="*/ 219 h 277"/>
                  <a:gd name="T48" fmla="*/ 251 w 355"/>
                  <a:gd name="T49" fmla="*/ 217 h 277"/>
                  <a:gd name="T50" fmla="*/ 233 w 355"/>
                  <a:gd name="T51" fmla="*/ 214 h 277"/>
                  <a:gd name="T52" fmla="*/ 172 w 355"/>
                  <a:gd name="T53" fmla="*/ 199 h 277"/>
                  <a:gd name="T54" fmla="*/ 160 w 355"/>
                  <a:gd name="T55" fmla="*/ 178 h 277"/>
                  <a:gd name="T56" fmla="*/ 126 w 355"/>
                  <a:gd name="T57" fmla="*/ 165 h 277"/>
                  <a:gd name="T58" fmla="*/ 108 w 355"/>
                  <a:gd name="T59" fmla="*/ 153 h 277"/>
                  <a:gd name="T60" fmla="*/ 94 w 355"/>
                  <a:gd name="T61" fmla="*/ 130 h 277"/>
                  <a:gd name="T62" fmla="*/ 68 w 355"/>
                  <a:gd name="T63" fmla="*/ 89 h 277"/>
                  <a:gd name="T64" fmla="*/ 64 w 355"/>
                  <a:gd name="T65" fmla="*/ 84 h 277"/>
                  <a:gd name="T66" fmla="*/ 58 w 355"/>
                  <a:gd name="T67" fmla="*/ 82 h 277"/>
                  <a:gd name="T68" fmla="*/ 54 w 355"/>
                  <a:gd name="T69" fmla="*/ 72 h 277"/>
                  <a:gd name="T70" fmla="*/ 38 w 355"/>
                  <a:gd name="T71" fmla="*/ 48 h 277"/>
                  <a:gd name="T72" fmla="*/ 20 w 355"/>
                  <a:gd name="T73" fmla="*/ 33 h 277"/>
                  <a:gd name="T74" fmla="*/ 4 w 355"/>
                  <a:gd name="T75" fmla="*/ 18 h 277"/>
                  <a:gd name="T76" fmla="*/ 10 w 355"/>
                  <a:gd name="T77" fmla="*/ 2 h 277"/>
                  <a:gd name="T78" fmla="*/ 10 w 355"/>
                  <a:gd name="T79" fmla="*/ 3 h 277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355" h="277">
                    <a:moveTo>
                      <a:pt x="10" y="4"/>
                    </a:moveTo>
                    <a:cubicBezTo>
                      <a:pt x="22" y="0"/>
                      <a:pt x="24" y="14"/>
                      <a:pt x="36" y="18"/>
                    </a:cubicBezTo>
                    <a:cubicBezTo>
                      <a:pt x="37" y="19"/>
                      <a:pt x="45" y="29"/>
                      <a:pt x="46" y="30"/>
                    </a:cubicBezTo>
                    <a:cubicBezTo>
                      <a:pt x="56" y="40"/>
                      <a:pt x="67" y="38"/>
                      <a:pt x="76" y="52"/>
                    </a:cubicBezTo>
                    <a:cubicBezTo>
                      <a:pt x="80" y="58"/>
                      <a:pt x="92" y="66"/>
                      <a:pt x="92" y="66"/>
                    </a:cubicBezTo>
                    <a:cubicBezTo>
                      <a:pt x="96" y="79"/>
                      <a:pt x="112" y="88"/>
                      <a:pt x="122" y="98"/>
                    </a:cubicBezTo>
                    <a:cubicBezTo>
                      <a:pt x="124" y="105"/>
                      <a:pt x="130" y="124"/>
                      <a:pt x="136" y="128"/>
                    </a:cubicBezTo>
                    <a:cubicBezTo>
                      <a:pt x="140" y="130"/>
                      <a:pt x="148" y="132"/>
                      <a:pt x="148" y="132"/>
                    </a:cubicBezTo>
                    <a:cubicBezTo>
                      <a:pt x="150" y="138"/>
                      <a:pt x="154" y="150"/>
                      <a:pt x="154" y="150"/>
                    </a:cubicBezTo>
                    <a:cubicBezTo>
                      <a:pt x="161" y="139"/>
                      <a:pt x="168" y="144"/>
                      <a:pt x="176" y="152"/>
                    </a:cubicBezTo>
                    <a:cubicBezTo>
                      <a:pt x="174" y="167"/>
                      <a:pt x="173" y="181"/>
                      <a:pt x="170" y="196"/>
                    </a:cubicBezTo>
                    <a:cubicBezTo>
                      <a:pt x="171" y="202"/>
                      <a:pt x="174" y="220"/>
                      <a:pt x="180" y="224"/>
                    </a:cubicBezTo>
                    <a:cubicBezTo>
                      <a:pt x="185" y="228"/>
                      <a:pt x="193" y="228"/>
                      <a:pt x="198" y="232"/>
                    </a:cubicBezTo>
                    <a:cubicBezTo>
                      <a:pt x="204" y="230"/>
                      <a:pt x="216" y="234"/>
                      <a:pt x="216" y="234"/>
                    </a:cubicBezTo>
                    <a:cubicBezTo>
                      <a:pt x="223" y="241"/>
                      <a:pt x="225" y="245"/>
                      <a:pt x="236" y="242"/>
                    </a:cubicBezTo>
                    <a:cubicBezTo>
                      <a:pt x="242" y="240"/>
                      <a:pt x="254" y="236"/>
                      <a:pt x="254" y="236"/>
                    </a:cubicBezTo>
                    <a:cubicBezTo>
                      <a:pt x="260" y="240"/>
                      <a:pt x="265" y="246"/>
                      <a:pt x="272" y="248"/>
                    </a:cubicBezTo>
                    <a:cubicBezTo>
                      <a:pt x="277" y="250"/>
                      <a:pt x="291" y="252"/>
                      <a:pt x="296" y="256"/>
                    </a:cubicBezTo>
                    <a:cubicBezTo>
                      <a:pt x="301" y="260"/>
                      <a:pt x="314" y="264"/>
                      <a:pt x="314" y="264"/>
                    </a:cubicBezTo>
                    <a:cubicBezTo>
                      <a:pt x="330" y="263"/>
                      <a:pt x="338" y="261"/>
                      <a:pt x="352" y="266"/>
                    </a:cubicBezTo>
                    <a:cubicBezTo>
                      <a:pt x="355" y="275"/>
                      <a:pt x="350" y="277"/>
                      <a:pt x="342" y="274"/>
                    </a:cubicBezTo>
                    <a:cubicBezTo>
                      <a:pt x="336" y="276"/>
                      <a:pt x="322" y="272"/>
                      <a:pt x="322" y="272"/>
                    </a:cubicBezTo>
                    <a:cubicBezTo>
                      <a:pt x="314" y="275"/>
                      <a:pt x="308" y="272"/>
                      <a:pt x="300" y="270"/>
                    </a:cubicBezTo>
                    <a:cubicBezTo>
                      <a:pt x="296" y="269"/>
                      <a:pt x="288" y="266"/>
                      <a:pt x="288" y="266"/>
                    </a:cubicBezTo>
                    <a:cubicBezTo>
                      <a:pt x="276" y="270"/>
                      <a:pt x="264" y="266"/>
                      <a:pt x="252" y="264"/>
                    </a:cubicBezTo>
                    <a:cubicBezTo>
                      <a:pt x="245" y="259"/>
                      <a:pt x="242" y="257"/>
                      <a:pt x="234" y="260"/>
                    </a:cubicBezTo>
                    <a:cubicBezTo>
                      <a:pt x="211" y="252"/>
                      <a:pt x="192" y="256"/>
                      <a:pt x="172" y="242"/>
                    </a:cubicBezTo>
                    <a:cubicBezTo>
                      <a:pt x="165" y="231"/>
                      <a:pt x="176" y="221"/>
                      <a:pt x="160" y="216"/>
                    </a:cubicBezTo>
                    <a:cubicBezTo>
                      <a:pt x="154" y="233"/>
                      <a:pt x="136" y="203"/>
                      <a:pt x="126" y="200"/>
                    </a:cubicBezTo>
                    <a:cubicBezTo>
                      <a:pt x="120" y="196"/>
                      <a:pt x="114" y="190"/>
                      <a:pt x="108" y="186"/>
                    </a:cubicBezTo>
                    <a:cubicBezTo>
                      <a:pt x="104" y="175"/>
                      <a:pt x="104" y="165"/>
                      <a:pt x="94" y="158"/>
                    </a:cubicBezTo>
                    <a:cubicBezTo>
                      <a:pt x="83" y="142"/>
                      <a:pt x="85" y="119"/>
                      <a:pt x="68" y="108"/>
                    </a:cubicBezTo>
                    <a:cubicBezTo>
                      <a:pt x="67" y="106"/>
                      <a:pt x="66" y="104"/>
                      <a:pt x="64" y="102"/>
                    </a:cubicBezTo>
                    <a:cubicBezTo>
                      <a:pt x="62" y="101"/>
                      <a:pt x="59" y="102"/>
                      <a:pt x="58" y="100"/>
                    </a:cubicBezTo>
                    <a:cubicBezTo>
                      <a:pt x="56" y="97"/>
                      <a:pt x="54" y="88"/>
                      <a:pt x="54" y="88"/>
                    </a:cubicBezTo>
                    <a:cubicBezTo>
                      <a:pt x="59" y="73"/>
                      <a:pt x="52" y="61"/>
                      <a:pt x="38" y="58"/>
                    </a:cubicBezTo>
                    <a:cubicBezTo>
                      <a:pt x="32" y="49"/>
                      <a:pt x="31" y="44"/>
                      <a:pt x="20" y="40"/>
                    </a:cubicBezTo>
                    <a:cubicBezTo>
                      <a:pt x="16" y="27"/>
                      <a:pt x="16" y="26"/>
                      <a:pt x="4" y="22"/>
                    </a:cubicBezTo>
                    <a:cubicBezTo>
                      <a:pt x="1" y="13"/>
                      <a:pt x="0" y="5"/>
                      <a:pt x="10" y="2"/>
                    </a:cubicBezTo>
                    <a:cubicBezTo>
                      <a:pt x="18" y="5"/>
                      <a:pt x="18" y="4"/>
                      <a:pt x="10" y="4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Freeform 15"/>
              <p:cNvSpPr>
                <a:spLocks noChangeArrowheads="1"/>
              </p:cNvSpPr>
              <p:nvPr userDrawn="1"/>
            </p:nvSpPr>
            <p:spPr bwMode="auto">
              <a:xfrm>
                <a:off x="2222" y="724"/>
                <a:ext cx="157" cy="167"/>
              </a:xfrm>
              <a:custGeom>
                <a:avLst/>
                <a:gdLst>
                  <a:gd name="T0" fmla="*/ 54 w 156"/>
                  <a:gd name="T1" fmla="*/ 54 h 206"/>
                  <a:gd name="T2" fmla="*/ 66 w 156"/>
                  <a:gd name="T3" fmla="*/ 47 h 206"/>
                  <a:gd name="T4" fmla="*/ 68 w 156"/>
                  <a:gd name="T5" fmla="*/ 42 h 206"/>
                  <a:gd name="T6" fmla="*/ 81 w 156"/>
                  <a:gd name="T7" fmla="*/ 36 h 206"/>
                  <a:gd name="T8" fmla="*/ 107 w 156"/>
                  <a:gd name="T9" fmla="*/ 18 h 206"/>
                  <a:gd name="T10" fmla="*/ 113 w 156"/>
                  <a:gd name="T11" fmla="*/ 3 h 206"/>
                  <a:gd name="T12" fmla="*/ 125 w 156"/>
                  <a:gd name="T13" fmla="*/ 0 h 206"/>
                  <a:gd name="T14" fmla="*/ 151 w 156"/>
                  <a:gd name="T15" fmla="*/ 23 h 206"/>
                  <a:gd name="T16" fmla="*/ 147 w 156"/>
                  <a:gd name="T17" fmla="*/ 36 h 206"/>
                  <a:gd name="T18" fmla="*/ 127 w 156"/>
                  <a:gd name="T19" fmla="*/ 52 h 206"/>
                  <a:gd name="T20" fmla="*/ 133 w 156"/>
                  <a:gd name="T21" fmla="*/ 76 h 206"/>
                  <a:gd name="T22" fmla="*/ 143 w 156"/>
                  <a:gd name="T23" fmla="*/ 89 h 206"/>
                  <a:gd name="T24" fmla="*/ 147 w 156"/>
                  <a:gd name="T25" fmla="*/ 104 h 206"/>
                  <a:gd name="T26" fmla="*/ 129 w 156"/>
                  <a:gd name="T27" fmla="*/ 104 h 206"/>
                  <a:gd name="T28" fmla="*/ 117 w 156"/>
                  <a:gd name="T29" fmla="*/ 118 h 206"/>
                  <a:gd name="T30" fmla="*/ 105 w 156"/>
                  <a:gd name="T31" fmla="*/ 126 h 206"/>
                  <a:gd name="T32" fmla="*/ 101 w 156"/>
                  <a:gd name="T33" fmla="*/ 161 h 206"/>
                  <a:gd name="T34" fmla="*/ 89 w 156"/>
                  <a:gd name="T35" fmla="*/ 164 h 206"/>
                  <a:gd name="T36" fmla="*/ 83 w 156"/>
                  <a:gd name="T37" fmla="*/ 167 h 206"/>
                  <a:gd name="T38" fmla="*/ 76 w 156"/>
                  <a:gd name="T39" fmla="*/ 164 h 206"/>
                  <a:gd name="T40" fmla="*/ 72 w 156"/>
                  <a:gd name="T41" fmla="*/ 154 h 206"/>
                  <a:gd name="T42" fmla="*/ 60 w 156"/>
                  <a:gd name="T43" fmla="*/ 151 h 206"/>
                  <a:gd name="T44" fmla="*/ 42 w 156"/>
                  <a:gd name="T45" fmla="*/ 157 h 206"/>
                  <a:gd name="T46" fmla="*/ 28 w 156"/>
                  <a:gd name="T47" fmla="*/ 151 h 206"/>
                  <a:gd name="T48" fmla="*/ 10 w 156"/>
                  <a:gd name="T49" fmla="*/ 120 h 206"/>
                  <a:gd name="T50" fmla="*/ 4 w 156"/>
                  <a:gd name="T51" fmla="*/ 105 h 206"/>
                  <a:gd name="T52" fmla="*/ 0 w 156"/>
                  <a:gd name="T53" fmla="*/ 96 h 206"/>
                  <a:gd name="T54" fmla="*/ 20 w 156"/>
                  <a:gd name="T55" fmla="*/ 78 h 206"/>
                  <a:gd name="T56" fmla="*/ 32 w 156"/>
                  <a:gd name="T57" fmla="*/ 84 h 206"/>
                  <a:gd name="T58" fmla="*/ 34 w 156"/>
                  <a:gd name="T59" fmla="*/ 65 h 206"/>
                  <a:gd name="T60" fmla="*/ 52 w 156"/>
                  <a:gd name="T61" fmla="*/ 57 h 206"/>
                  <a:gd name="T62" fmla="*/ 54 w 156"/>
                  <a:gd name="T63" fmla="*/ 54 h 20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56" h="206">
                    <a:moveTo>
                      <a:pt x="54" y="66"/>
                    </a:moveTo>
                    <a:cubicBezTo>
                      <a:pt x="58" y="63"/>
                      <a:pt x="64" y="63"/>
                      <a:pt x="66" y="58"/>
                    </a:cubicBezTo>
                    <a:cubicBezTo>
                      <a:pt x="67" y="56"/>
                      <a:pt x="67" y="53"/>
                      <a:pt x="68" y="52"/>
                    </a:cubicBezTo>
                    <a:cubicBezTo>
                      <a:pt x="71" y="49"/>
                      <a:pt x="80" y="44"/>
                      <a:pt x="80" y="44"/>
                    </a:cubicBezTo>
                    <a:cubicBezTo>
                      <a:pt x="113" y="55"/>
                      <a:pt x="85" y="29"/>
                      <a:pt x="106" y="22"/>
                    </a:cubicBezTo>
                    <a:cubicBezTo>
                      <a:pt x="110" y="17"/>
                      <a:pt x="108" y="9"/>
                      <a:pt x="112" y="4"/>
                    </a:cubicBezTo>
                    <a:cubicBezTo>
                      <a:pt x="115" y="1"/>
                      <a:pt x="124" y="0"/>
                      <a:pt x="124" y="0"/>
                    </a:cubicBezTo>
                    <a:cubicBezTo>
                      <a:pt x="138" y="14"/>
                      <a:pt x="126" y="23"/>
                      <a:pt x="150" y="28"/>
                    </a:cubicBezTo>
                    <a:cubicBezTo>
                      <a:pt x="156" y="36"/>
                      <a:pt x="154" y="39"/>
                      <a:pt x="146" y="44"/>
                    </a:cubicBezTo>
                    <a:cubicBezTo>
                      <a:pt x="141" y="52"/>
                      <a:pt x="135" y="61"/>
                      <a:pt x="126" y="64"/>
                    </a:cubicBezTo>
                    <a:cubicBezTo>
                      <a:pt x="118" y="75"/>
                      <a:pt x="128" y="83"/>
                      <a:pt x="132" y="94"/>
                    </a:cubicBezTo>
                    <a:cubicBezTo>
                      <a:pt x="129" y="103"/>
                      <a:pt x="135" y="105"/>
                      <a:pt x="142" y="110"/>
                    </a:cubicBezTo>
                    <a:cubicBezTo>
                      <a:pt x="145" y="119"/>
                      <a:pt x="141" y="120"/>
                      <a:pt x="146" y="128"/>
                    </a:cubicBezTo>
                    <a:cubicBezTo>
                      <a:pt x="142" y="139"/>
                      <a:pt x="135" y="133"/>
                      <a:pt x="128" y="128"/>
                    </a:cubicBezTo>
                    <a:cubicBezTo>
                      <a:pt x="116" y="132"/>
                      <a:pt x="122" y="136"/>
                      <a:pt x="116" y="146"/>
                    </a:cubicBezTo>
                    <a:cubicBezTo>
                      <a:pt x="113" y="151"/>
                      <a:pt x="108" y="152"/>
                      <a:pt x="104" y="156"/>
                    </a:cubicBezTo>
                    <a:cubicBezTo>
                      <a:pt x="107" y="167"/>
                      <a:pt x="112" y="191"/>
                      <a:pt x="100" y="198"/>
                    </a:cubicBezTo>
                    <a:cubicBezTo>
                      <a:pt x="96" y="200"/>
                      <a:pt x="92" y="200"/>
                      <a:pt x="88" y="202"/>
                    </a:cubicBezTo>
                    <a:cubicBezTo>
                      <a:pt x="86" y="203"/>
                      <a:pt x="84" y="205"/>
                      <a:pt x="82" y="206"/>
                    </a:cubicBezTo>
                    <a:cubicBezTo>
                      <a:pt x="80" y="205"/>
                      <a:pt x="77" y="204"/>
                      <a:pt x="76" y="202"/>
                    </a:cubicBezTo>
                    <a:cubicBezTo>
                      <a:pt x="74" y="198"/>
                      <a:pt x="76" y="191"/>
                      <a:pt x="72" y="190"/>
                    </a:cubicBezTo>
                    <a:cubicBezTo>
                      <a:pt x="68" y="189"/>
                      <a:pt x="60" y="186"/>
                      <a:pt x="60" y="186"/>
                    </a:cubicBezTo>
                    <a:cubicBezTo>
                      <a:pt x="53" y="188"/>
                      <a:pt x="49" y="192"/>
                      <a:pt x="42" y="194"/>
                    </a:cubicBezTo>
                    <a:cubicBezTo>
                      <a:pt x="34" y="189"/>
                      <a:pt x="37" y="183"/>
                      <a:pt x="28" y="186"/>
                    </a:cubicBezTo>
                    <a:cubicBezTo>
                      <a:pt x="12" y="181"/>
                      <a:pt x="19" y="161"/>
                      <a:pt x="10" y="148"/>
                    </a:cubicBezTo>
                    <a:cubicBezTo>
                      <a:pt x="5" y="121"/>
                      <a:pt x="11" y="147"/>
                      <a:pt x="4" y="130"/>
                    </a:cubicBezTo>
                    <a:cubicBezTo>
                      <a:pt x="2" y="126"/>
                      <a:pt x="0" y="118"/>
                      <a:pt x="0" y="118"/>
                    </a:cubicBezTo>
                    <a:cubicBezTo>
                      <a:pt x="2" y="95"/>
                      <a:pt x="0" y="83"/>
                      <a:pt x="20" y="96"/>
                    </a:cubicBezTo>
                    <a:cubicBezTo>
                      <a:pt x="23" y="105"/>
                      <a:pt x="23" y="110"/>
                      <a:pt x="32" y="104"/>
                    </a:cubicBezTo>
                    <a:cubicBezTo>
                      <a:pt x="35" y="95"/>
                      <a:pt x="29" y="88"/>
                      <a:pt x="34" y="80"/>
                    </a:cubicBezTo>
                    <a:cubicBezTo>
                      <a:pt x="36" y="76"/>
                      <a:pt x="48" y="73"/>
                      <a:pt x="52" y="70"/>
                    </a:cubicBezTo>
                    <a:cubicBezTo>
                      <a:pt x="57" y="63"/>
                      <a:pt x="58" y="62"/>
                      <a:pt x="54" y="66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Freeform 16"/>
              <p:cNvSpPr>
                <a:spLocks noChangeArrowheads="1"/>
              </p:cNvSpPr>
              <p:nvPr userDrawn="1"/>
            </p:nvSpPr>
            <p:spPr bwMode="auto">
              <a:xfrm>
                <a:off x="2375" y="800"/>
                <a:ext cx="110" cy="32"/>
              </a:xfrm>
              <a:custGeom>
                <a:avLst/>
                <a:gdLst>
                  <a:gd name="T0" fmla="*/ 4 w 109"/>
                  <a:gd name="T1" fmla="*/ 27 h 38"/>
                  <a:gd name="T2" fmla="*/ 18 w 109"/>
                  <a:gd name="T3" fmla="*/ 8 h 38"/>
                  <a:gd name="T4" fmla="*/ 46 w 109"/>
                  <a:gd name="T5" fmla="*/ 17 h 38"/>
                  <a:gd name="T6" fmla="*/ 73 w 109"/>
                  <a:gd name="T7" fmla="*/ 12 h 38"/>
                  <a:gd name="T8" fmla="*/ 91 w 109"/>
                  <a:gd name="T9" fmla="*/ 0 h 38"/>
                  <a:gd name="T10" fmla="*/ 77 w 109"/>
                  <a:gd name="T11" fmla="*/ 22 h 38"/>
                  <a:gd name="T12" fmla="*/ 61 w 109"/>
                  <a:gd name="T13" fmla="*/ 32 h 38"/>
                  <a:gd name="T14" fmla="*/ 42 w 109"/>
                  <a:gd name="T15" fmla="*/ 27 h 38"/>
                  <a:gd name="T16" fmla="*/ 14 w 109"/>
                  <a:gd name="T17" fmla="*/ 25 h 38"/>
                  <a:gd name="T18" fmla="*/ 4 w 109"/>
                  <a:gd name="T19" fmla="*/ 27 h 3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9" h="38">
                    <a:moveTo>
                      <a:pt x="4" y="32"/>
                    </a:moveTo>
                    <a:cubicBezTo>
                      <a:pt x="7" y="22"/>
                      <a:pt x="7" y="14"/>
                      <a:pt x="18" y="10"/>
                    </a:cubicBezTo>
                    <a:cubicBezTo>
                      <a:pt x="28" y="12"/>
                      <a:pt x="37" y="14"/>
                      <a:pt x="46" y="20"/>
                    </a:cubicBezTo>
                    <a:cubicBezTo>
                      <a:pt x="62" y="15"/>
                      <a:pt x="54" y="17"/>
                      <a:pt x="72" y="14"/>
                    </a:cubicBezTo>
                    <a:cubicBezTo>
                      <a:pt x="77" y="9"/>
                      <a:pt x="90" y="0"/>
                      <a:pt x="90" y="0"/>
                    </a:cubicBezTo>
                    <a:cubicBezTo>
                      <a:pt x="109" y="6"/>
                      <a:pt x="85" y="23"/>
                      <a:pt x="76" y="26"/>
                    </a:cubicBezTo>
                    <a:cubicBezTo>
                      <a:pt x="71" y="33"/>
                      <a:pt x="68" y="35"/>
                      <a:pt x="60" y="38"/>
                    </a:cubicBezTo>
                    <a:cubicBezTo>
                      <a:pt x="54" y="36"/>
                      <a:pt x="42" y="32"/>
                      <a:pt x="42" y="32"/>
                    </a:cubicBezTo>
                    <a:cubicBezTo>
                      <a:pt x="33" y="23"/>
                      <a:pt x="26" y="26"/>
                      <a:pt x="14" y="30"/>
                    </a:cubicBezTo>
                    <a:cubicBezTo>
                      <a:pt x="1" y="28"/>
                      <a:pt x="0" y="24"/>
                      <a:pt x="4" y="32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Freeform 17"/>
              <p:cNvSpPr>
                <a:spLocks noChangeArrowheads="1"/>
              </p:cNvSpPr>
              <p:nvPr userDrawn="1"/>
            </p:nvSpPr>
            <p:spPr bwMode="auto">
              <a:xfrm>
                <a:off x="2370" y="839"/>
                <a:ext cx="75" cy="84"/>
              </a:xfrm>
              <a:custGeom>
                <a:avLst/>
                <a:gdLst>
                  <a:gd name="T0" fmla="*/ 8 w 76"/>
                  <a:gd name="T1" fmla="*/ 15 h 104"/>
                  <a:gd name="T2" fmla="*/ 18 w 76"/>
                  <a:gd name="T3" fmla="*/ 0 h 104"/>
                  <a:gd name="T4" fmla="*/ 34 w 76"/>
                  <a:gd name="T5" fmla="*/ 15 h 104"/>
                  <a:gd name="T6" fmla="*/ 61 w 76"/>
                  <a:gd name="T7" fmla="*/ 3 h 104"/>
                  <a:gd name="T8" fmla="*/ 45 w 76"/>
                  <a:gd name="T9" fmla="*/ 27 h 104"/>
                  <a:gd name="T10" fmla="*/ 53 w 76"/>
                  <a:gd name="T11" fmla="*/ 39 h 104"/>
                  <a:gd name="T12" fmla="*/ 57 w 76"/>
                  <a:gd name="T13" fmla="*/ 48 h 104"/>
                  <a:gd name="T14" fmla="*/ 45 w 76"/>
                  <a:gd name="T15" fmla="*/ 60 h 104"/>
                  <a:gd name="T16" fmla="*/ 34 w 76"/>
                  <a:gd name="T17" fmla="*/ 48 h 104"/>
                  <a:gd name="T18" fmla="*/ 22 w 76"/>
                  <a:gd name="T19" fmla="*/ 39 h 104"/>
                  <a:gd name="T20" fmla="*/ 28 w 76"/>
                  <a:gd name="T21" fmla="*/ 55 h 104"/>
                  <a:gd name="T22" fmla="*/ 30 w 76"/>
                  <a:gd name="T23" fmla="*/ 60 h 104"/>
                  <a:gd name="T24" fmla="*/ 20 w 76"/>
                  <a:gd name="T25" fmla="*/ 84 h 104"/>
                  <a:gd name="T26" fmla="*/ 12 w 76"/>
                  <a:gd name="T27" fmla="*/ 82 h 104"/>
                  <a:gd name="T28" fmla="*/ 8 w 76"/>
                  <a:gd name="T29" fmla="*/ 73 h 104"/>
                  <a:gd name="T30" fmla="*/ 0 w 76"/>
                  <a:gd name="T31" fmla="*/ 44 h 104"/>
                  <a:gd name="T32" fmla="*/ 2 w 76"/>
                  <a:gd name="T33" fmla="*/ 24 h 104"/>
                  <a:gd name="T34" fmla="*/ 8 w 76"/>
                  <a:gd name="T35" fmla="*/ 15 h 10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76" h="104">
                    <a:moveTo>
                      <a:pt x="8" y="18"/>
                    </a:moveTo>
                    <a:cubicBezTo>
                      <a:pt x="10" y="8"/>
                      <a:pt x="9" y="3"/>
                      <a:pt x="18" y="0"/>
                    </a:cubicBezTo>
                    <a:cubicBezTo>
                      <a:pt x="28" y="3"/>
                      <a:pt x="25" y="12"/>
                      <a:pt x="34" y="18"/>
                    </a:cubicBezTo>
                    <a:cubicBezTo>
                      <a:pt x="46" y="16"/>
                      <a:pt x="51" y="8"/>
                      <a:pt x="62" y="4"/>
                    </a:cubicBezTo>
                    <a:cubicBezTo>
                      <a:pt x="76" y="9"/>
                      <a:pt x="56" y="31"/>
                      <a:pt x="46" y="34"/>
                    </a:cubicBezTo>
                    <a:cubicBezTo>
                      <a:pt x="51" y="56"/>
                      <a:pt x="43" y="29"/>
                      <a:pt x="54" y="48"/>
                    </a:cubicBezTo>
                    <a:cubicBezTo>
                      <a:pt x="56" y="52"/>
                      <a:pt x="58" y="60"/>
                      <a:pt x="58" y="60"/>
                    </a:cubicBezTo>
                    <a:cubicBezTo>
                      <a:pt x="55" y="68"/>
                      <a:pt x="54" y="71"/>
                      <a:pt x="46" y="74"/>
                    </a:cubicBezTo>
                    <a:cubicBezTo>
                      <a:pt x="38" y="71"/>
                      <a:pt x="37" y="68"/>
                      <a:pt x="34" y="60"/>
                    </a:cubicBezTo>
                    <a:cubicBezTo>
                      <a:pt x="33" y="50"/>
                      <a:pt x="32" y="33"/>
                      <a:pt x="22" y="48"/>
                    </a:cubicBezTo>
                    <a:cubicBezTo>
                      <a:pt x="25" y="60"/>
                      <a:pt x="23" y="53"/>
                      <a:pt x="28" y="68"/>
                    </a:cubicBezTo>
                    <a:cubicBezTo>
                      <a:pt x="29" y="70"/>
                      <a:pt x="30" y="74"/>
                      <a:pt x="30" y="74"/>
                    </a:cubicBezTo>
                    <a:cubicBezTo>
                      <a:pt x="24" y="84"/>
                      <a:pt x="22" y="93"/>
                      <a:pt x="20" y="104"/>
                    </a:cubicBezTo>
                    <a:cubicBezTo>
                      <a:pt x="17" y="103"/>
                      <a:pt x="14" y="104"/>
                      <a:pt x="12" y="102"/>
                    </a:cubicBezTo>
                    <a:cubicBezTo>
                      <a:pt x="9" y="99"/>
                      <a:pt x="8" y="90"/>
                      <a:pt x="8" y="90"/>
                    </a:cubicBezTo>
                    <a:cubicBezTo>
                      <a:pt x="13" y="75"/>
                      <a:pt x="14" y="64"/>
                      <a:pt x="0" y="54"/>
                    </a:cubicBezTo>
                    <a:cubicBezTo>
                      <a:pt x="1" y="46"/>
                      <a:pt x="1" y="38"/>
                      <a:pt x="2" y="30"/>
                    </a:cubicBezTo>
                    <a:cubicBezTo>
                      <a:pt x="2" y="27"/>
                      <a:pt x="13" y="2"/>
                      <a:pt x="8" y="18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Freeform 18"/>
              <p:cNvSpPr>
                <a:spLocks noChangeArrowheads="1"/>
              </p:cNvSpPr>
              <p:nvPr userDrawn="1"/>
            </p:nvSpPr>
            <p:spPr bwMode="auto">
              <a:xfrm>
                <a:off x="2497" y="793"/>
                <a:ext cx="37" cy="49"/>
              </a:xfrm>
              <a:custGeom>
                <a:avLst/>
                <a:gdLst>
                  <a:gd name="T0" fmla="*/ 3 w 37"/>
                  <a:gd name="T1" fmla="*/ 22 h 61"/>
                  <a:gd name="T2" fmla="*/ 13 w 37"/>
                  <a:gd name="T3" fmla="*/ 0 h 61"/>
                  <a:gd name="T4" fmla="*/ 15 w 37"/>
                  <a:gd name="T5" fmla="*/ 22 h 61"/>
                  <a:gd name="T6" fmla="*/ 37 w 37"/>
                  <a:gd name="T7" fmla="*/ 31 h 61"/>
                  <a:gd name="T8" fmla="*/ 19 w 37"/>
                  <a:gd name="T9" fmla="*/ 35 h 61"/>
                  <a:gd name="T10" fmla="*/ 5 w 37"/>
                  <a:gd name="T11" fmla="*/ 47 h 61"/>
                  <a:gd name="T12" fmla="*/ 1 w 37"/>
                  <a:gd name="T13" fmla="*/ 27 h 61"/>
                  <a:gd name="T14" fmla="*/ 3 w 37"/>
                  <a:gd name="T15" fmla="*/ 22 h 6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7" h="61">
                    <a:moveTo>
                      <a:pt x="3" y="28"/>
                    </a:moveTo>
                    <a:cubicBezTo>
                      <a:pt x="5" y="14"/>
                      <a:pt x="2" y="7"/>
                      <a:pt x="13" y="0"/>
                    </a:cubicBezTo>
                    <a:cubicBezTo>
                      <a:pt x="26" y="9"/>
                      <a:pt x="23" y="17"/>
                      <a:pt x="15" y="28"/>
                    </a:cubicBezTo>
                    <a:cubicBezTo>
                      <a:pt x="25" y="31"/>
                      <a:pt x="33" y="27"/>
                      <a:pt x="37" y="38"/>
                    </a:cubicBezTo>
                    <a:cubicBezTo>
                      <a:pt x="30" y="45"/>
                      <a:pt x="28" y="47"/>
                      <a:pt x="19" y="44"/>
                    </a:cubicBezTo>
                    <a:cubicBezTo>
                      <a:pt x="13" y="54"/>
                      <a:pt x="18" y="61"/>
                      <a:pt x="5" y="58"/>
                    </a:cubicBezTo>
                    <a:cubicBezTo>
                      <a:pt x="0" y="50"/>
                      <a:pt x="3" y="44"/>
                      <a:pt x="1" y="34"/>
                    </a:cubicBezTo>
                    <a:cubicBezTo>
                      <a:pt x="2" y="32"/>
                      <a:pt x="3" y="28"/>
                      <a:pt x="3" y="28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Freeform 19"/>
              <p:cNvSpPr>
                <a:spLocks noChangeArrowheads="1"/>
              </p:cNvSpPr>
              <p:nvPr userDrawn="1"/>
            </p:nvSpPr>
            <p:spPr bwMode="auto">
              <a:xfrm>
                <a:off x="2506" y="869"/>
                <a:ext cx="47" cy="24"/>
              </a:xfrm>
              <a:custGeom>
                <a:avLst/>
                <a:gdLst>
                  <a:gd name="T0" fmla="*/ 7 w 49"/>
                  <a:gd name="T1" fmla="*/ 0 h 29"/>
                  <a:gd name="T2" fmla="*/ 28 w 49"/>
                  <a:gd name="T3" fmla="*/ 0 h 29"/>
                  <a:gd name="T4" fmla="*/ 47 w 49"/>
                  <a:gd name="T5" fmla="*/ 13 h 29"/>
                  <a:gd name="T6" fmla="*/ 34 w 49"/>
                  <a:gd name="T7" fmla="*/ 12 h 29"/>
                  <a:gd name="T8" fmla="*/ 3 w 49"/>
                  <a:gd name="T9" fmla="*/ 13 h 29"/>
                  <a:gd name="T10" fmla="*/ 7 w 49"/>
                  <a:gd name="T11" fmla="*/ 0 h 2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9" h="29">
                    <a:moveTo>
                      <a:pt x="7" y="0"/>
                    </a:moveTo>
                    <a:cubicBezTo>
                      <a:pt x="15" y="6"/>
                      <a:pt x="19" y="2"/>
                      <a:pt x="29" y="0"/>
                    </a:cubicBezTo>
                    <a:cubicBezTo>
                      <a:pt x="45" y="5"/>
                      <a:pt x="40" y="3"/>
                      <a:pt x="49" y="16"/>
                    </a:cubicBezTo>
                    <a:cubicBezTo>
                      <a:pt x="46" y="29"/>
                      <a:pt x="42" y="21"/>
                      <a:pt x="35" y="14"/>
                    </a:cubicBezTo>
                    <a:cubicBezTo>
                      <a:pt x="26" y="15"/>
                      <a:pt x="12" y="19"/>
                      <a:pt x="3" y="16"/>
                    </a:cubicBezTo>
                    <a:cubicBezTo>
                      <a:pt x="0" y="6"/>
                      <a:pt x="7" y="10"/>
                      <a:pt x="7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Freeform 20"/>
              <p:cNvSpPr>
                <a:spLocks noChangeArrowheads="1"/>
              </p:cNvSpPr>
              <p:nvPr userDrawn="1"/>
            </p:nvSpPr>
            <p:spPr bwMode="auto">
              <a:xfrm>
                <a:off x="2555" y="832"/>
                <a:ext cx="61" cy="42"/>
              </a:xfrm>
              <a:custGeom>
                <a:avLst/>
                <a:gdLst>
                  <a:gd name="T0" fmla="*/ 21 w 61"/>
                  <a:gd name="T1" fmla="*/ 33 h 48"/>
                  <a:gd name="T2" fmla="*/ 15 w 61"/>
                  <a:gd name="T3" fmla="*/ 23 h 48"/>
                  <a:gd name="T4" fmla="*/ 3 w 61"/>
                  <a:gd name="T5" fmla="*/ 19 h 48"/>
                  <a:gd name="T6" fmla="*/ 13 w 61"/>
                  <a:gd name="T7" fmla="*/ 7 h 48"/>
                  <a:gd name="T8" fmla="*/ 25 w 61"/>
                  <a:gd name="T9" fmla="*/ 0 h 48"/>
                  <a:gd name="T10" fmla="*/ 49 w 61"/>
                  <a:gd name="T11" fmla="*/ 9 h 48"/>
                  <a:gd name="T12" fmla="*/ 53 w 61"/>
                  <a:gd name="T13" fmla="*/ 18 h 48"/>
                  <a:gd name="T14" fmla="*/ 61 w 61"/>
                  <a:gd name="T15" fmla="*/ 28 h 48"/>
                  <a:gd name="T16" fmla="*/ 41 w 61"/>
                  <a:gd name="T17" fmla="*/ 33 h 48"/>
                  <a:gd name="T18" fmla="*/ 23 w 61"/>
                  <a:gd name="T19" fmla="*/ 39 h 48"/>
                  <a:gd name="T20" fmla="*/ 21 w 61"/>
                  <a:gd name="T21" fmla="*/ 33 h 4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1" h="48">
                    <a:moveTo>
                      <a:pt x="21" y="38"/>
                    </a:moveTo>
                    <a:cubicBezTo>
                      <a:pt x="19" y="34"/>
                      <a:pt x="19" y="29"/>
                      <a:pt x="15" y="26"/>
                    </a:cubicBezTo>
                    <a:cubicBezTo>
                      <a:pt x="12" y="24"/>
                      <a:pt x="3" y="22"/>
                      <a:pt x="3" y="22"/>
                    </a:cubicBezTo>
                    <a:cubicBezTo>
                      <a:pt x="0" y="12"/>
                      <a:pt x="5" y="12"/>
                      <a:pt x="13" y="8"/>
                    </a:cubicBezTo>
                    <a:cubicBezTo>
                      <a:pt x="17" y="6"/>
                      <a:pt x="25" y="0"/>
                      <a:pt x="25" y="0"/>
                    </a:cubicBezTo>
                    <a:cubicBezTo>
                      <a:pt x="37" y="2"/>
                      <a:pt x="41" y="2"/>
                      <a:pt x="49" y="10"/>
                    </a:cubicBezTo>
                    <a:cubicBezTo>
                      <a:pt x="45" y="21"/>
                      <a:pt x="46" y="12"/>
                      <a:pt x="53" y="20"/>
                    </a:cubicBezTo>
                    <a:cubicBezTo>
                      <a:pt x="56" y="24"/>
                      <a:pt x="61" y="32"/>
                      <a:pt x="61" y="32"/>
                    </a:cubicBezTo>
                    <a:cubicBezTo>
                      <a:pt x="56" y="47"/>
                      <a:pt x="53" y="42"/>
                      <a:pt x="41" y="38"/>
                    </a:cubicBezTo>
                    <a:cubicBezTo>
                      <a:pt x="27" y="47"/>
                      <a:pt x="34" y="48"/>
                      <a:pt x="23" y="44"/>
                    </a:cubicBezTo>
                    <a:cubicBezTo>
                      <a:pt x="22" y="42"/>
                      <a:pt x="21" y="38"/>
                      <a:pt x="21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Freeform 21"/>
              <p:cNvSpPr>
                <a:spLocks noChangeArrowheads="1"/>
              </p:cNvSpPr>
              <p:nvPr userDrawn="1"/>
            </p:nvSpPr>
            <p:spPr bwMode="auto">
              <a:xfrm>
                <a:off x="2572" y="852"/>
                <a:ext cx="286" cy="149"/>
              </a:xfrm>
              <a:custGeom>
                <a:avLst/>
                <a:gdLst>
                  <a:gd name="T0" fmla="*/ 46 w 286"/>
                  <a:gd name="T1" fmla="*/ 23 h 182"/>
                  <a:gd name="T2" fmla="*/ 36 w 286"/>
                  <a:gd name="T3" fmla="*/ 11 h 182"/>
                  <a:gd name="T4" fmla="*/ 26 w 286"/>
                  <a:gd name="T5" fmla="*/ 25 h 182"/>
                  <a:gd name="T6" fmla="*/ 0 w 286"/>
                  <a:gd name="T7" fmla="*/ 20 h 182"/>
                  <a:gd name="T8" fmla="*/ 10 w 286"/>
                  <a:gd name="T9" fmla="*/ 34 h 182"/>
                  <a:gd name="T10" fmla="*/ 16 w 286"/>
                  <a:gd name="T11" fmla="*/ 51 h 182"/>
                  <a:gd name="T12" fmla="*/ 24 w 286"/>
                  <a:gd name="T13" fmla="*/ 39 h 182"/>
                  <a:gd name="T14" fmla="*/ 30 w 286"/>
                  <a:gd name="T15" fmla="*/ 36 h 182"/>
                  <a:gd name="T16" fmla="*/ 48 w 286"/>
                  <a:gd name="T17" fmla="*/ 46 h 182"/>
                  <a:gd name="T18" fmla="*/ 70 w 286"/>
                  <a:gd name="T19" fmla="*/ 51 h 182"/>
                  <a:gd name="T20" fmla="*/ 88 w 286"/>
                  <a:gd name="T21" fmla="*/ 59 h 182"/>
                  <a:gd name="T22" fmla="*/ 106 w 286"/>
                  <a:gd name="T23" fmla="*/ 84 h 182"/>
                  <a:gd name="T24" fmla="*/ 104 w 286"/>
                  <a:gd name="T25" fmla="*/ 100 h 182"/>
                  <a:gd name="T26" fmla="*/ 98 w 286"/>
                  <a:gd name="T27" fmla="*/ 110 h 182"/>
                  <a:gd name="T28" fmla="*/ 122 w 286"/>
                  <a:gd name="T29" fmla="*/ 105 h 182"/>
                  <a:gd name="T30" fmla="*/ 140 w 286"/>
                  <a:gd name="T31" fmla="*/ 115 h 182"/>
                  <a:gd name="T32" fmla="*/ 168 w 286"/>
                  <a:gd name="T33" fmla="*/ 121 h 182"/>
                  <a:gd name="T34" fmla="*/ 174 w 286"/>
                  <a:gd name="T35" fmla="*/ 120 h 182"/>
                  <a:gd name="T36" fmla="*/ 168 w 286"/>
                  <a:gd name="T37" fmla="*/ 110 h 182"/>
                  <a:gd name="T38" fmla="*/ 178 w 286"/>
                  <a:gd name="T39" fmla="*/ 111 h 182"/>
                  <a:gd name="T40" fmla="*/ 186 w 286"/>
                  <a:gd name="T41" fmla="*/ 97 h 182"/>
                  <a:gd name="T42" fmla="*/ 202 w 286"/>
                  <a:gd name="T43" fmla="*/ 100 h 182"/>
                  <a:gd name="T44" fmla="*/ 214 w 286"/>
                  <a:gd name="T45" fmla="*/ 106 h 182"/>
                  <a:gd name="T46" fmla="*/ 244 w 286"/>
                  <a:gd name="T47" fmla="*/ 138 h 182"/>
                  <a:gd name="T48" fmla="*/ 262 w 286"/>
                  <a:gd name="T49" fmla="*/ 146 h 182"/>
                  <a:gd name="T50" fmla="*/ 284 w 286"/>
                  <a:gd name="T51" fmla="*/ 139 h 182"/>
                  <a:gd name="T52" fmla="*/ 268 w 286"/>
                  <a:gd name="T53" fmla="*/ 131 h 182"/>
                  <a:gd name="T54" fmla="*/ 256 w 286"/>
                  <a:gd name="T55" fmla="*/ 113 h 182"/>
                  <a:gd name="T56" fmla="*/ 250 w 286"/>
                  <a:gd name="T57" fmla="*/ 108 h 182"/>
                  <a:gd name="T58" fmla="*/ 248 w 286"/>
                  <a:gd name="T59" fmla="*/ 100 h 182"/>
                  <a:gd name="T60" fmla="*/ 236 w 286"/>
                  <a:gd name="T61" fmla="*/ 95 h 182"/>
                  <a:gd name="T62" fmla="*/ 240 w 286"/>
                  <a:gd name="T63" fmla="*/ 79 h 182"/>
                  <a:gd name="T64" fmla="*/ 220 w 286"/>
                  <a:gd name="T65" fmla="*/ 70 h 182"/>
                  <a:gd name="T66" fmla="*/ 210 w 286"/>
                  <a:gd name="T67" fmla="*/ 57 h 182"/>
                  <a:gd name="T68" fmla="*/ 190 w 286"/>
                  <a:gd name="T69" fmla="*/ 44 h 182"/>
                  <a:gd name="T70" fmla="*/ 168 w 286"/>
                  <a:gd name="T71" fmla="*/ 31 h 182"/>
                  <a:gd name="T72" fmla="*/ 156 w 286"/>
                  <a:gd name="T73" fmla="*/ 28 h 182"/>
                  <a:gd name="T74" fmla="*/ 120 w 286"/>
                  <a:gd name="T75" fmla="*/ 13 h 182"/>
                  <a:gd name="T76" fmla="*/ 102 w 286"/>
                  <a:gd name="T77" fmla="*/ 3 h 182"/>
                  <a:gd name="T78" fmla="*/ 96 w 286"/>
                  <a:gd name="T79" fmla="*/ 0 h 182"/>
                  <a:gd name="T80" fmla="*/ 70 w 286"/>
                  <a:gd name="T81" fmla="*/ 8 h 182"/>
                  <a:gd name="T82" fmla="*/ 56 w 286"/>
                  <a:gd name="T83" fmla="*/ 26 h 182"/>
                  <a:gd name="T84" fmla="*/ 46 w 286"/>
                  <a:gd name="T85" fmla="*/ 23 h 18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86" h="182">
                    <a:moveTo>
                      <a:pt x="46" y="28"/>
                    </a:moveTo>
                    <a:cubicBezTo>
                      <a:pt x="41" y="14"/>
                      <a:pt x="46" y="17"/>
                      <a:pt x="36" y="14"/>
                    </a:cubicBezTo>
                    <a:cubicBezTo>
                      <a:pt x="31" y="17"/>
                      <a:pt x="26" y="30"/>
                      <a:pt x="26" y="30"/>
                    </a:cubicBezTo>
                    <a:cubicBezTo>
                      <a:pt x="12" y="25"/>
                      <a:pt x="19" y="21"/>
                      <a:pt x="0" y="24"/>
                    </a:cubicBezTo>
                    <a:cubicBezTo>
                      <a:pt x="2" y="33"/>
                      <a:pt x="2" y="37"/>
                      <a:pt x="10" y="42"/>
                    </a:cubicBezTo>
                    <a:cubicBezTo>
                      <a:pt x="12" y="49"/>
                      <a:pt x="14" y="55"/>
                      <a:pt x="16" y="62"/>
                    </a:cubicBezTo>
                    <a:cubicBezTo>
                      <a:pt x="24" y="59"/>
                      <a:pt x="27" y="57"/>
                      <a:pt x="24" y="48"/>
                    </a:cubicBezTo>
                    <a:cubicBezTo>
                      <a:pt x="26" y="47"/>
                      <a:pt x="28" y="43"/>
                      <a:pt x="30" y="44"/>
                    </a:cubicBezTo>
                    <a:cubicBezTo>
                      <a:pt x="48" y="48"/>
                      <a:pt x="36" y="52"/>
                      <a:pt x="48" y="56"/>
                    </a:cubicBezTo>
                    <a:cubicBezTo>
                      <a:pt x="74" y="65"/>
                      <a:pt x="47" y="56"/>
                      <a:pt x="70" y="62"/>
                    </a:cubicBezTo>
                    <a:cubicBezTo>
                      <a:pt x="77" y="64"/>
                      <a:pt x="88" y="72"/>
                      <a:pt x="88" y="72"/>
                    </a:cubicBezTo>
                    <a:cubicBezTo>
                      <a:pt x="96" y="84"/>
                      <a:pt x="102" y="87"/>
                      <a:pt x="106" y="102"/>
                    </a:cubicBezTo>
                    <a:cubicBezTo>
                      <a:pt x="105" y="109"/>
                      <a:pt x="106" y="115"/>
                      <a:pt x="104" y="122"/>
                    </a:cubicBezTo>
                    <a:cubicBezTo>
                      <a:pt x="103" y="126"/>
                      <a:pt x="94" y="132"/>
                      <a:pt x="98" y="134"/>
                    </a:cubicBezTo>
                    <a:cubicBezTo>
                      <a:pt x="106" y="137"/>
                      <a:pt x="122" y="128"/>
                      <a:pt x="122" y="128"/>
                    </a:cubicBezTo>
                    <a:cubicBezTo>
                      <a:pt x="130" y="131"/>
                      <a:pt x="133" y="135"/>
                      <a:pt x="140" y="140"/>
                    </a:cubicBezTo>
                    <a:cubicBezTo>
                      <a:pt x="148" y="145"/>
                      <a:pt x="159" y="145"/>
                      <a:pt x="168" y="148"/>
                    </a:cubicBezTo>
                    <a:cubicBezTo>
                      <a:pt x="170" y="147"/>
                      <a:pt x="173" y="148"/>
                      <a:pt x="174" y="146"/>
                    </a:cubicBezTo>
                    <a:cubicBezTo>
                      <a:pt x="176" y="142"/>
                      <a:pt x="164" y="136"/>
                      <a:pt x="168" y="134"/>
                    </a:cubicBezTo>
                    <a:cubicBezTo>
                      <a:pt x="171" y="132"/>
                      <a:pt x="175" y="135"/>
                      <a:pt x="178" y="136"/>
                    </a:cubicBezTo>
                    <a:cubicBezTo>
                      <a:pt x="182" y="131"/>
                      <a:pt x="186" y="118"/>
                      <a:pt x="186" y="118"/>
                    </a:cubicBezTo>
                    <a:cubicBezTo>
                      <a:pt x="189" y="119"/>
                      <a:pt x="199" y="120"/>
                      <a:pt x="202" y="122"/>
                    </a:cubicBezTo>
                    <a:cubicBezTo>
                      <a:pt x="206" y="124"/>
                      <a:pt x="214" y="130"/>
                      <a:pt x="214" y="130"/>
                    </a:cubicBezTo>
                    <a:cubicBezTo>
                      <a:pt x="224" y="145"/>
                      <a:pt x="228" y="158"/>
                      <a:pt x="244" y="168"/>
                    </a:cubicBezTo>
                    <a:cubicBezTo>
                      <a:pt x="250" y="172"/>
                      <a:pt x="262" y="178"/>
                      <a:pt x="262" y="178"/>
                    </a:cubicBezTo>
                    <a:cubicBezTo>
                      <a:pt x="265" y="178"/>
                      <a:pt x="286" y="182"/>
                      <a:pt x="284" y="170"/>
                    </a:cubicBezTo>
                    <a:cubicBezTo>
                      <a:pt x="283" y="164"/>
                      <a:pt x="268" y="160"/>
                      <a:pt x="268" y="160"/>
                    </a:cubicBezTo>
                    <a:cubicBezTo>
                      <a:pt x="261" y="150"/>
                      <a:pt x="270" y="143"/>
                      <a:pt x="256" y="138"/>
                    </a:cubicBezTo>
                    <a:cubicBezTo>
                      <a:pt x="254" y="136"/>
                      <a:pt x="251" y="135"/>
                      <a:pt x="250" y="132"/>
                    </a:cubicBezTo>
                    <a:cubicBezTo>
                      <a:pt x="248" y="129"/>
                      <a:pt x="250" y="125"/>
                      <a:pt x="248" y="122"/>
                    </a:cubicBezTo>
                    <a:cubicBezTo>
                      <a:pt x="246" y="118"/>
                      <a:pt x="240" y="118"/>
                      <a:pt x="236" y="116"/>
                    </a:cubicBezTo>
                    <a:cubicBezTo>
                      <a:pt x="230" y="107"/>
                      <a:pt x="227" y="100"/>
                      <a:pt x="240" y="96"/>
                    </a:cubicBezTo>
                    <a:cubicBezTo>
                      <a:pt x="236" y="83"/>
                      <a:pt x="236" y="84"/>
                      <a:pt x="220" y="86"/>
                    </a:cubicBezTo>
                    <a:cubicBezTo>
                      <a:pt x="209" y="82"/>
                      <a:pt x="208" y="82"/>
                      <a:pt x="210" y="70"/>
                    </a:cubicBezTo>
                    <a:cubicBezTo>
                      <a:pt x="207" y="60"/>
                      <a:pt x="199" y="57"/>
                      <a:pt x="190" y="54"/>
                    </a:cubicBezTo>
                    <a:cubicBezTo>
                      <a:pt x="181" y="45"/>
                      <a:pt x="181" y="42"/>
                      <a:pt x="168" y="38"/>
                    </a:cubicBezTo>
                    <a:cubicBezTo>
                      <a:pt x="164" y="37"/>
                      <a:pt x="156" y="34"/>
                      <a:pt x="156" y="34"/>
                    </a:cubicBezTo>
                    <a:cubicBezTo>
                      <a:pt x="146" y="24"/>
                      <a:pt x="134" y="21"/>
                      <a:pt x="120" y="16"/>
                    </a:cubicBezTo>
                    <a:cubicBezTo>
                      <a:pt x="113" y="14"/>
                      <a:pt x="108" y="8"/>
                      <a:pt x="102" y="4"/>
                    </a:cubicBezTo>
                    <a:cubicBezTo>
                      <a:pt x="100" y="3"/>
                      <a:pt x="96" y="0"/>
                      <a:pt x="96" y="0"/>
                    </a:cubicBezTo>
                    <a:cubicBezTo>
                      <a:pt x="83" y="2"/>
                      <a:pt x="79" y="1"/>
                      <a:pt x="70" y="10"/>
                    </a:cubicBezTo>
                    <a:cubicBezTo>
                      <a:pt x="67" y="19"/>
                      <a:pt x="63" y="27"/>
                      <a:pt x="56" y="32"/>
                    </a:cubicBezTo>
                    <a:cubicBezTo>
                      <a:pt x="49" y="30"/>
                      <a:pt x="52" y="31"/>
                      <a:pt x="46" y="28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Freeform 22"/>
              <p:cNvSpPr>
                <a:spLocks noChangeArrowheads="1"/>
              </p:cNvSpPr>
              <p:nvPr userDrawn="1"/>
            </p:nvSpPr>
            <p:spPr bwMode="auto">
              <a:xfrm>
                <a:off x="2820" y="866"/>
                <a:ext cx="78" cy="64"/>
              </a:xfrm>
              <a:custGeom>
                <a:avLst/>
                <a:gdLst>
                  <a:gd name="T0" fmla="*/ 1 w 78"/>
                  <a:gd name="T1" fmla="*/ 48 h 78"/>
                  <a:gd name="T2" fmla="*/ 27 w 78"/>
                  <a:gd name="T3" fmla="*/ 49 h 78"/>
                  <a:gd name="T4" fmla="*/ 45 w 78"/>
                  <a:gd name="T5" fmla="*/ 39 h 78"/>
                  <a:gd name="T6" fmla="*/ 57 w 78"/>
                  <a:gd name="T7" fmla="*/ 25 h 78"/>
                  <a:gd name="T8" fmla="*/ 43 w 78"/>
                  <a:gd name="T9" fmla="*/ 11 h 78"/>
                  <a:gd name="T10" fmla="*/ 43 w 78"/>
                  <a:gd name="T11" fmla="*/ 3 h 78"/>
                  <a:gd name="T12" fmla="*/ 71 w 78"/>
                  <a:gd name="T13" fmla="*/ 21 h 78"/>
                  <a:gd name="T14" fmla="*/ 67 w 78"/>
                  <a:gd name="T15" fmla="*/ 44 h 78"/>
                  <a:gd name="T16" fmla="*/ 33 w 78"/>
                  <a:gd name="T17" fmla="*/ 64 h 78"/>
                  <a:gd name="T18" fmla="*/ 9 w 78"/>
                  <a:gd name="T19" fmla="*/ 54 h 78"/>
                  <a:gd name="T20" fmla="*/ 3 w 78"/>
                  <a:gd name="T21" fmla="*/ 51 h 78"/>
                  <a:gd name="T22" fmla="*/ 1 w 78"/>
                  <a:gd name="T23" fmla="*/ 48 h 7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78" h="78">
                    <a:moveTo>
                      <a:pt x="1" y="58"/>
                    </a:moveTo>
                    <a:cubicBezTo>
                      <a:pt x="6" y="44"/>
                      <a:pt x="18" y="57"/>
                      <a:pt x="27" y="60"/>
                    </a:cubicBezTo>
                    <a:cubicBezTo>
                      <a:pt x="35" y="57"/>
                      <a:pt x="38" y="52"/>
                      <a:pt x="45" y="48"/>
                    </a:cubicBezTo>
                    <a:cubicBezTo>
                      <a:pt x="48" y="40"/>
                      <a:pt x="51" y="36"/>
                      <a:pt x="57" y="30"/>
                    </a:cubicBezTo>
                    <a:cubicBezTo>
                      <a:pt x="55" y="23"/>
                      <a:pt x="43" y="14"/>
                      <a:pt x="43" y="14"/>
                    </a:cubicBezTo>
                    <a:cubicBezTo>
                      <a:pt x="33" y="0"/>
                      <a:pt x="30" y="1"/>
                      <a:pt x="43" y="4"/>
                    </a:cubicBezTo>
                    <a:cubicBezTo>
                      <a:pt x="54" y="11"/>
                      <a:pt x="58" y="22"/>
                      <a:pt x="71" y="26"/>
                    </a:cubicBezTo>
                    <a:cubicBezTo>
                      <a:pt x="78" y="37"/>
                      <a:pt x="78" y="46"/>
                      <a:pt x="67" y="54"/>
                    </a:cubicBezTo>
                    <a:cubicBezTo>
                      <a:pt x="51" y="49"/>
                      <a:pt x="53" y="71"/>
                      <a:pt x="33" y="78"/>
                    </a:cubicBezTo>
                    <a:cubicBezTo>
                      <a:pt x="16" y="72"/>
                      <a:pt x="25" y="76"/>
                      <a:pt x="9" y="66"/>
                    </a:cubicBezTo>
                    <a:cubicBezTo>
                      <a:pt x="7" y="65"/>
                      <a:pt x="3" y="62"/>
                      <a:pt x="3" y="62"/>
                    </a:cubicBezTo>
                    <a:cubicBezTo>
                      <a:pt x="0" y="54"/>
                      <a:pt x="13" y="42"/>
                      <a:pt x="1" y="58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Freeform 23"/>
              <p:cNvSpPr>
                <a:spLocks noChangeArrowheads="1"/>
              </p:cNvSpPr>
              <p:nvPr userDrawn="1"/>
            </p:nvSpPr>
            <p:spPr bwMode="auto">
              <a:xfrm>
                <a:off x="2984" y="732"/>
                <a:ext cx="19" cy="14"/>
              </a:xfrm>
              <a:custGeom>
                <a:avLst/>
                <a:gdLst>
                  <a:gd name="T0" fmla="*/ 3 w 17"/>
                  <a:gd name="T1" fmla="*/ 3 h 18"/>
                  <a:gd name="T2" fmla="*/ 3 w 17"/>
                  <a:gd name="T3" fmla="*/ 11 h 18"/>
                  <a:gd name="T4" fmla="*/ 3 w 17"/>
                  <a:gd name="T5" fmla="*/ 3 h 1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" h="18">
                    <a:moveTo>
                      <a:pt x="3" y="4"/>
                    </a:moveTo>
                    <a:cubicBezTo>
                      <a:pt x="17" y="7"/>
                      <a:pt x="16" y="18"/>
                      <a:pt x="3" y="14"/>
                    </a:cubicBezTo>
                    <a:cubicBezTo>
                      <a:pt x="0" y="6"/>
                      <a:pt x="7" y="0"/>
                      <a:pt x="3" y="4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Freeform 24"/>
              <p:cNvSpPr>
                <a:spLocks noChangeArrowheads="1"/>
              </p:cNvSpPr>
              <p:nvPr userDrawn="1"/>
            </p:nvSpPr>
            <p:spPr bwMode="auto">
              <a:xfrm>
                <a:off x="3083" y="830"/>
                <a:ext cx="26" cy="19"/>
              </a:xfrm>
              <a:custGeom>
                <a:avLst/>
                <a:gdLst>
                  <a:gd name="T0" fmla="*/ 8 w 26"/>
                  <a:gd name="T1" fmla="*/ 12 h 22"/>
                  <a:gd name="T2" fmla="*/ 14 w 26"/>
                  <a:gd name="T3" fmla="*/ 0 h 22"/>
                  <a:gd name="T4" fmla="*/ 14 w 26"/>
                  <a:gd name="T5" fmla="*/ 19 h 22"/>
                  <a:gd name="T6" fmla="*/ 8 w 26"/>
                  <a:gd name="T7" fmla="*/ 12 h 2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" h="22">
                    <a:moveTo>
                      <a:pt x="8" y="14"/>
                    </a:moveTo>
                    <a:cubicBezTo>
                      <a:pt x="5" y="6"/>
                      <a:pt x="5" y="3"/>
                      <a:pt x="14" y="0"/>
                    </a:cubicBezTo>
                    <a:cubicBezTo>
                      <a:pt x="26" y="4"/>
                      <a:pt x="23" y="16"/>
                      <a:pt x="14" y="22"/>
                    </a:cubicBezTo>
                    <a:cubicBezTo>
                      <a:pt x="0" y="17"/>
                      <a:pt x="13" y="3"/>
                      <a:pt x="8" y="14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Freeform 25"/>
              <p:cNvSpPr>
                <a:spLocks noChangeArrowheads="1"/>
              </p:cNvSpPr>
              <p:nvPr userDrawn="1"/>
            </p:nvSpPr>
            <p:spPr bwMode="auto">
              <a:xfrm>
                <a:off x="2766" y="610"/>
                <a:ext cx="19" cy="12"/>
              </a:xfrm>
              <a:custGeom>
                <a:avLst/>
                <a:gdLst>
                  <a:gd name="T0" fmla="*/ 7 w 20"/>
                  <a:gd name="T1" fmla="*/ 10 h 15"/>
                  <a:gd name="T2" fmla="*/ 16 w 20"/>
                  <a:gd name="T3" fmla="*/ 2 h 15"/>
                  <a:gd name="T4" fmla="*/ 9 w 20"/>
                  <a:gd name="T5" fmla="*/ 10 h 15"/>
                  <a:gd name="T6" fmla="*/ 7 w 20"/>
                  <a:gd name="T7" fmla="*/ 10 h 1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0" h="15">
                    <a:moveTo>
                      <a:pt x="7" y="12"/>
                    </a:moveTo>
                    <a:cubicBezTo>
                      <a:pt x="0" y="1"/>
                      <a:pt x="6" y="0"/>
                      <a:pt x="17" y="2"/>
                    </a:cubicBezTo>
                    <a:cubicBezTo>
                      <a:pt x="20" y="10"/>
                      <a:pt x="18" y="15"/>
                      <a:pt x="9" y="12"/>
                    </a:cubicBezTo>
                    <a:cubicBezTo>
                      <a:pt x="4" y="4"/>
                      <a:pt x="4" y="4"/>
                      <a:pt x="7" y="12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Freeform 26"/>
              <p:cNvSpPr>
                <a:spLocks noChangeArrowheads="1"/>
              </p:cNvSpPr>
              <p:nvPr userDrawn="1"/>
            </p:nvSpPr>
            <p:spPr bwMode="auto">
              <a:xfrm>
                <a:off x="2600" y="712"/>
                <a:ext cx="19" cy="12"/>
              </a:xfrm>
              <a:custGeom>
                <a:avLst/>
                <a:gdLst>
                  <a:gd name="T0" fmla="*/ 7 w 20"/>
                  <a:gd name="T1" fmla="*/ 10 h 15"/>
                  <a:gd name="T2" fmla="*/ 14 w 20"/>
                  <a:gd name="T3" fmla="*/ 2 h 15"/>
                  <a:gd name="T4" fmla="*/ 14 w 20"/>
                  <a:gd name="T5" fmla="*/ 11 h 15"/>
                  <a:gd name="T6" fmla="*/ 7 w 20"/>
                  <a:gd name="T7" fmla="*/ 10 h 1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0" h="15">
                    <a:moveTo>
                      <a:pt x="7" y="12"/>
                    </a:moveTo>
                    <a:cubicBezTo>
                      <a:pt x="0" y="2"/>
                      <a:pt x="3" y="0"/>
                      <a:pt x="15" y="2"/>
                    </a:cubicBezTo>
                    <a:cubicBezTo>
                      <a:pt x="16" y="4"/>
                      <a:pt x="20" y="12"/>
                      <a:pt x="15" y="14"/>
                    </a:cubicBezTo>
                    <a:cubicBezTo>
                      <a:pt x="12" y="15"/>
                      <a:pt x="7" y="12"/>
                      <a:pt x="7" y="12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Freeform 27"/>
              <p:cNvSpPr>
                <a:spLocks noChangeArrowheads="1"/>
              </p:cNvSpPr>
              <p:nvPr userDrawn="1"/>
            </p:nvSpPr>
            <p:spPr bwMode="auto">
              <a:xfrm>
                <a:off x="2417" y="680"/>
                <a:ext cx="80" cy="66"/>
              </a:xfrm>
              <a:custGeom>
                <a:avLst/>
                <a:gdLst>
                  <a:gd name="T0" fmla="*/ 0 w 80"/>
                  <a:gd name="T1" fmla="*/ 41 h 80"/>
                  <a:gd name="T2" fmla="*/ 14 w 80"/>
                  <a:gd name="T3" fmla="*/ 20 h 80"/>
                  <a:gd name="T4" fmla="*/ 26 w 80"/>
                  <a:gd name="T5" fmla="*/ 17 h 80"/>
                  <a:gd name="T6" fmla="*/ 48 w 80"/>
                  <a:gd name="T7" fmla="*/ 15 h 80"/>
                  <a:gd name="T8" fmla="*/ 58 w 80"/>
                  <a:gd name="T9" fmla="*/ 0 h 80"/>
                  <a:gd name="T10" fmla="*/ 80 w 80"/>
                  <a:gd name="T11" fmla="*/ 33 h 80"/>
                  <a:gd name="T12" fmla="*/ 70 w 80"/>
                  <a:gd name="T13" fmla="*/ 46 h 80"/>
                  <a:gd name="T14" fmla="*/ 54 w 80"/>
                  <a:gd name="T15" fmla="*/ 51 h 80"/>
                  <a:gd name="T16" fmla="*/ 48 w 80"/>
                  <a:gd name="T17" fmla="*/ 66 h 80"/>
                  <a:gd name="T18" fmla="*/ 32 w 80"/>
                  <a:gd name="T19" fmla="*/ 56 h 80"/>
                  <a:gd name="T20" fmla="*/ 38 w 80"/>
                  <a:gd name="T21" fmla="*/ 43 h 80"/>
                  <a:gd name="T22" fmla="*/ 30 w 80"/>
                  <a:gd name="T23" fmla="*/ 23 h 80"/>
                  <a:gd name="T24" fmla="*/ 20 w 80"/>
                  <a:gd name="T25" fmla="*/ 40 h 80"/>
                  <a:gd name="T26" fmla="*/ 8 w 80"/>
                  <a:gd name="T27" fmla="*/ 46 h 80"/>
                  <a:gd name="T28" fmla="*/ 0 w 80"/>
                  <a:gd name="T29" fmla="*/ 41 h 8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0" h="80">
                    <a:moveTo>
                      <a:pt x="0" y="50"/>
                    </a:moveTo>
                    <a:cubicBezTo>
                      <a:pt x="1" y="47"/>
                      <a:pt x="12" y="25"/>
                      <a:pt x="14" y="24"/>
                    </a:cubicBezTo>
                    <a:cubicBezTo>
                      <a:pt x="17" y="22"/>
                      <a:pt x="26" y="20"/>
                      <a:pt x="26" y="20"/>
                    </a:cubicBezTo>
                    <a:cubicBezTo>
                      <a:pt x="34" y="23"/>
                      <a:pt x="40" y="21"/>
                      <a:pt x="48" y="18"/>
                    </a:cubicBezTo>
                    <a:cubicBezTo>
                      <a:pt x="52" y="12"/>
                      <a:pt x="54" y="6"/>
                      <a:pt x="58" y="0"/>
                    </a:cubicBezTo>
                    <a:cubicBezTo>
                      <a:pt x="70" y="4"/>
                      <a:pt x="76" y="28"/>
                      <a:pt x="80" y="40"/>
                    </a:cubicBezTo>
                    <a:cubicBezTo>
                      <a:pt x="75" y="54"/>
                      <a:pt x="80" y="50"/>
                      <a:pt x="70" y="56"/>
                    </a:cubicBezTo>
                    <a:cubicBezTo>
                      <a:pt x="61" y="53"/>
                      <a:pt x="59" y="54"/>
                      <a:pt x="54" y="62"/>
                    </a:cubicBezTo>
                    <a:cubicBezTo>
                      <a:pt x="57" y="71"/>
                      <a:pt x="56" y="75"/>
                      <a:pt x="48" y="80"/>
                    </a:cubicBezTo>
                    <a:cubicBezTo>
                      <a:pt x="40" y="77"/>
                      <a:pt x="39" y="72"/>
                      <a:pt x="32" y="68"/>
                    </a:cubicBezTo>
                    <a:cubicBezTo>
                      <a:pt x="26" y="59"/>
                      <a:pt x="30" y="57"/>
                      <a:pt x="38" y="52"/>
                    </a:cubicBezTo>
                    <a:cubicBezTo>
                      <a:pt x="41" y="42"/>
                      <a:pt x="39" y="34"/>
                      <a:pt x="30" y="28"/>
                    </a:cubicBezTo>
                    <a:cubicBezTo>
                      <a:pt x="20" y="31"/>
                      <a:pt x="30" y="40"/>
                      <a:pt x="20" y="48"/>
                    </a:cubicBezTo>
                    <a:cubicBezTo>
                      <a:pt x="16" y="51"/>
                      <a:pt x="8" y="56"/>
                      <a:pt x="8" y="56"/>
                    </a:cubicBezTo>
                    <a:cubicBezTo>
                      <a:pt x="2" y="50"/>
                      <a:pt x="5" y="50"/>
                      <a:pt x="0" y="50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Freeform 28"/>
              <p:cNvSpPr>
                <a:spLocks noChangeArrowheads="1"/>
              </p:cNvSpPr>
              <p:nvPr userDrawn="1"/>
            </p:nvSpPr>
            <p:spPr bwMode="auto">
              <a:xfrm>
                <a:off x="2391" y="541"/>
                <a:ext cx="94" cy="142"/>
              </a:xfrm>
              <a:custGeom>
                <a:avLst/>
                <a:gdLst>
                  <a:gd name="T0" fmla="*/ 14 w 94"/>
                  <a:gd name="T1" fmla="*/ 78 h 174"/>
                  <a:gd name="T2" fmla="*/ 26 w 94"/>
                  <a:gd name="T3" fmla="*/ 104 h 174"/>
                  <a:gd name="T4" fmla="*/ 32 w 94"/>
                  <a:gd name="T5" fmla="*/ 88 h 174"/>
                  <a:gd name="T6" fmla="*/ 52 w 94"/>
                  <a:gd name="T7" fmla="*/ 82 h 174"/>
                  <a:gd name="T8" fmla="*/ 46 w 94"/>
                  <a:gd name="T9" fmla="*/ 101 h 174"/>
                  <a:gd name="T10" fmla="*/ 66 w 94"/>
                  <a:gd name="T11" fmla="*/ 103 h 174"/>
                  <a:gd name="T12" fmla="*/ 76 w 94"/>
                  <a:gd name="T13" fmla="*/ 116 h 174"/>
                  <a:gd name="T14" fmla="*/ 58 w 94"/>
                  <a:gd name="T15" fmla="*/ 121 h 174"/>
                  <a:gd name="T16" fmla="*/ 74 w 94"/>
                  <a:gd name="T17" fmla="*/ 142 h 174"/>
                  <a:gd name="T18" fmla="*/ 84 w 94"/>
                  <a:gd name="T19" fmla="*/ 126 h 174"/>
                  <a:gd name="T20" fmla="*/ 82 w 94"/>
                  <a:gd name="T21" fmla="*/ 91 h 174"/>
                  <a:gd name="T22" fmla="*/ 60 w 94"/>
                  <a:gd name="T23" fmla="*/ 87 h 174"/>
                  <a:gd name="T24" fmla="*/ 50 w 94"/>
                  <a:gd name="T25" fmla="*/ 67 h 174"/>
                  <a:gd name="T26" fmla="*/ 34 w 94"/>
                  <a:gd name="T27" fmla="*/ 67 h 174"/>
                  <a:gd name="T28" fmla="*/ 30 w 94"/>
                  <a:gd name="T29" fmla="*/ 57 h 174"/>
                  <a:gd name="T30" fmla="*/ 42 w 94"/>
                  <a:gd name="T31" fmla="*/ 34 h 174"/>
                  <a:gd name="T32" fmla="*/ 30 w 94"/>
                  <a:gd name="T33" fmla="*/ 0 h 174"/>
                  <a:gd name="T34" fmla="*/ 18 w 94"/>
                  <a:gd name="T35" fmla="*/ 18 h 174"/>
                  <a:gd name="T36" fmla="*/ 4 w 94"/>
                  <a:gd name="T37" fmla="*/ 38 h 174"/>
                  <a:gd name="T38" fmla="*/ 14 w 94"/>
                  <a:gd name="T39" fmla="*/ 62 h 174"/>
                  <a:gd name="T40" fmla="*/ 14 w 94"/>
                  <a:gd name="T41" fmla="*/ 78 h 17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94" h="174">
                    <a:moveTo>
                      <a:pt x="14" y="96"/>
                    </a:moveTo>
                    <a:cubicBezTo>
                      <a:pt x="11" y="109"/>
                      <a:pt x="15" y="120"/>
                      <a:pt x="26" y="128"/>
                    </a:cubicBezTo>
                    <a:cubicBezTo>
                      <a:pt x="34" y="120"/>
                      <a:pt x="35" y="119"/>
                      <a:pt x="32" y="108"/>
                    </a:cubicBezTo>
                    <a:cubicBezTo>
                      <a:pt x="35" y="92"/>
                      <a:pt x="39" y="92"/>
                      <a:pt x="52" y="100"/>
                    </a:cubicBezTo>
                    <a:cubicBezTo>
                      <a:pt x="59" y="110"/>
                      <a:pt x="49" y="114"/>
                      <a:pt x="46" y="124"/>
                    </a:cubicBezTo>
                    <a:cubicBezTo>
                      <a:pt x="50" y="137"/>
                      <a:pt x="57" y="129"/>
                      <a:pt x="66" y="126"/>
                    </a:cubicBezTo>
                    <a:cubicBezTo>
                      <a:pt x="77" y="129"/>
                      <a:pt x="79" y="131"/>
                      <a:pt x="76" y="142"/>
                    </a:cubicBezTo>
                    <a:cubicBezTo>
                      <a:pt x="67" y="139"/>
                      <a:pt x="65" y="141"/>
                      <a:pt x="58" y="148"/>
                    </a:cubicBezTo>
                    <a:cubicBezTo>
                      <a:pt x="60" y="160"/>
                      <a:pt x="62" y="170"/>
                      <a:pt x="74" y="174"/>
                    </a:cubicBezTo>
                    <a:cubicBezTo>
                      <a:pt x="77" y="165"/>
                      <a:pt x="74" y="157"/>
                      <a:pt x="84" y="154"/>
                    </a:cubicBezTo>
                    <a:cubicBezTo>
                      <a:pt x="91" y="143"/>
                      <a:pt x="94" y="122"/>
                      <a:pt x="82" y="112"/>
                    </a:cubicBezTo>
                    <a:cubicBezTo>
                      <a:pt x="77" y="108"/>
                      <a:pt x="66" y="108"/>
                      <a:pt x="60" y="106"/>
                    </a:cubicBezTo>
                    <a:cubicBezTo>
                      <a:pt x="65" y="92"/>
                      <a:pt x="66" y="87"/>
                      <a:pt x="50" y="82"/>
                    </a:cubicBezTo>
                    <a:cubicBezTo>
                      <a:pt x="48" y="82"/>
                      <a:pt x="37" y="86"/>
                      <a:pt x="34" y="82"/>
                    </a:cubicBezTo>
                    <a:cubicBezTo>
                      <a:pt x="32" y="79"/>
                      <a:pt x="30" y="70"/>
                      <a:pt x="30" y="70"/>
                    </a:cubicBezTo>
                    <a:cubicBezTo>
                      <a:pt x="32" y="54"/>
                      <a:pt x="32" y="52"/>
                      <a:pt x="42" y="42"/>
                    </a:cubicBezTo>
                    <a:cubicBezTo>
                      <a:pt x="41" y="30"/>
                      <a:pt x="45" y="5"/>
                      <a:pt x="30" y="0"/>
                    </a:cubicBezTo>
                    <a:cubicBezTo>
                      <a:pt x="14" y="4"/>
                      <a:pt x="16" y="4"/>
                      <a:pt x="18" y="22"/>
                    </a:cubicBezTo>
                    <a:cubicBezTo>
                      <a:pt x="16" y="39"/>
                      <a:pt x="15" y="35"/>
                      <a:pt x="4" y="46"/>
                    </a:cubicBezTo>
                    <a:cubicBezTo>
                      <a:pt x="0" y="59"/>
                      <a:pt x="5" y="67"/>
                      <a:pt x="14" y="76"/>
                    </a:cubicBezTo>
                    <a:cubicBezTo>
                      <a:pt x="15" y="80"/>
                      <a:pt x="17" y="93"/>
                      <a:pt x="14" y="96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Freeform 29"/>
              <p:cNvSpPr>
                <a:spLocks noChangeArrowheads="1"/>
              </p:cNvSpPr>
              <p:nvPr userDrawn="1"/>
            </p:nvSpPr>
            <p:spPr bwMode="auto">
              <a:xfrm>
                <a:off x="2415" y="644"/>
                <a:ext cx="32" cy="41"/>
              </a:xfrm>
              <a:custGeom>
                <a:avLst/>
                <a:gdLst>
                  <a:gd name="T0" fmla="*/ 6 w 32"/>
                  <a:gd name="T1" fmla="*/ 20 h 50"/>
                  <a:gd name="T2" fmla="*/ 12 w 32"/>
                  <a:gd name="T3" fmla="*/ 0 h 50"/>
                  <a:gd name="T4" fmla="*/ 20 w 32"/>
                  <a:gd name="T5" fmla="*/ 13 h 50"/>
                  <a:gd name="T6" fmla="*/ 22 w 32"/>
                  <a:gd name="T7" fmla="*/ 20 h 50"/>
                  <a:gd name="T8" fmla="*/ 28 w 32"/>
                  <a:gd name="T9" fmla="*/ 21 h 50"/>
                  <a:gd name="T10" fmla="*/ 32 w 32"/>
                  <a:gd name="T11" fmla="*/ 31 h 50"/>
                  <a:gd name="T12" fmla="*/ 18 w 32"/>
                  <a:gd name="T13" fmla="*/ 41 h 50"/>
                  <a:gd name="T14" fmla="*/ 6 w 32"/>
                  <a:gd name="T15" fmla="*/ 20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2" h="50">
                    <a:moveTo>
                      <a:pt x="6" y="24"/>
                    </a:moveTo>
                    <a:cubicBezTo>
                      <a:pt x="0" y="15"/>
                      <a:pt x="3" y="6"/>
                      <a:pt x="12" y="0"/>
                    </a:cubicBezTo>
                    <a:cubicBezTo>
                      <a:pt x="23" y="3"/>
                      <a:pt x="23" y="5"/>
                      <a:pt x="20" y="16"/>
                    </a:cubicBezTo>
                    <a:cubicBezTo>
                      <a:pt x="21" y="19"/>
                      <a:pt x="20" y="22"/>
                      <a:pt x="22" y="24"/>
                    </a:cubicBezTo>
                    <a:cubicBezTo>
                      <a:pt x="23" y="26"/>
                      <a:pt x="27" y="24"/>
                      <a:pt x="28" y="26"/>
                    </a:cubicBezTo>
                    <a:cubicBezTo>
                      <a:pt x="30" y="29"/>
                      <a:pt x="32" y="38"/>
                      <a:pt x="32" y="38"/>
                    </a:cubicBezTo>
                    <a:cubicBezTo>
                      <a:pt x="29" y="46"/>
                      <a:pt x="26" y="47"/>
                      <a:pt x="18" y="50"/>
                    </a:cubicBezTo>
                    <a:cubicBezTo>
                      <a:pt x="12" y="41"/>
                      <a:pt x="18" y="24"/>
                      <a:pt x="6" y="24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Freeform 30"/>
              <p:cNvSpPr>
                <a:spLocks noChangeArrowheads="1"/>
              </p:cNvSpPr>
              <p:nvPr userDrawn="1"/>
            </p:nvSpPr>
            <p:spPr bwMode="auto">
              <a:xfrm>
                <a:off x="2349" y="654"/>
                <a:ext cx="45" cy="41"/>
              </a:xfrm>
              <a:custGeom>
                <a:avLst/>
                <a:gdLst>
                  <a:gd name="T0" fmla="*/ 0 w 43"/>
                  <a:gd name="T1" fmla="*/ 36 h 50"/>
                  <a:gd name="T2" fmla="*/ 23 w 43"/>
                  <a:gd name="T3" fmla="*/ 16 h 50"/>
                  <a:gd name="T4" fmla="*/ 38 w 43"/>
                  <a:gd name="T5" fmla="*/ 0 h 50"/>
                  <a:gd name="T6" fmla="*/ 25 w 43"/>
                  <a:gd name="T7" fmla="*/ 23 h 50"/>
                  <a:gd name="T8" fmla="*/ 2 w 43"/>
                  <a:gd name="T9" fmla="*/ 41 h 50"/>
                  <a:gd name="T10" fmla="*/ 0 w 43"/>
                  <a:gd name="T11" fmla="*/ 36 h 5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3" h="50">
                    <a:moveTo>
                      <a:pt x="0" y="44"/>
                    </a:moveTo>
                    <a:cubicBezTo>
                      <a:pt x="6" y="38"/>
                      <a:pt x="18" y="29"/>
                      <a:pt x="22" y="20"/>
                    </a:cubicBezTo>
                    <a:cubicBezTo>
                      <a:pt x="27" y="10"/>
                      <a:pt x="25" y="4"/>
                      <a:pt x="36" y="0"/>
                    </a:cubicBezTo>
                    <a:cubicBezTo>
                      <a:pt x="43" y="11"/>
                      <a:pt x="36" y="24"/>
                      <a:pt x="24" y="28"/>
                    </a:cubicBezTo>
                    <a:cubicBezTo>
                      <a:pt x="21" y="38"/>
                      <a:pt x="12" y="47"/>
                      <a:pt x="2" y="50"/>
                    </a:cubicBezTo>
                    <a:cubicBezTo>
                      <a:pt x="1" y="48"/>
                      <a:pt x="0" y="44"/>
                      <a:pt x="0" y="44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Freeform 31"/>
              <p:cNvSpPr>
                <a:spLocks noChangeArrowheads="1"/>
              </p:cNvSpPr>
              <p:nvPr userDrawn="1"/>
            </p:nvSpPr>
            <p:spPr bwMode="auto">
              <a:xfrm>
                <a:off x="4808" y="597"/>
                <a:ext cx="701" cy="438"/>
              </a:xfrm>
              <a:custGeom>
                <a:avLst/>
                <a:gdLst>
                  <a:gd name="T0" fmla="*/ 31 w 471"/>
                  <a:gd name="T1" fmla="*/ 436 h 281"/>
                  <a:gd name="T2" fmla="*/ 36 w 471"/>
                  <a:gd name="T3" fmla="*/ 390 h 281"/>
                  <a:gd name="T4" fmla="*/ 33 w 471"/>
                  <a:gd name="T5" fmla="*/ 382 h 281"/>
                  <a:gd name="T6" fmla="*/ 24 w 471"/>
                  <a:gd name="T7" fmla="*/ 340 h 281"/>
                  <a:gd name="T8" fmla="*/ 6 w 471"/>
                  <a:gd name="T9" fmla="*/ 335 h 281"/>
                  <a:gd name="T10" fmla="*/ 0 w 471"/>
                  <a:gd name="T11" fmla="*/ 298 h 281"/>
                  <a:gd name="T12" fmla="*/ 18 w 471"/>
                  <a:gd name="T13" fmla="*/ 281 h 281"/>
                  <a:gd name="T14" fmla="*/ 9 w 471"/>
                  <a:gd name="T15" fmla="*/ 257 h 281"/>
                  <a:gd name="T16" fmla="*/ 3 w 471"/>
                  <a:gd name="T17" fmla="*/ 249 h 281"/>
                  <a:gd name="T18" fmla="*/ 42 w 471"/>
                  <a:gd name="T19" fmla="*/ 187 h 281"/>
                  <a:gd name="T20" fmla="*/ 65 w 471"/>
                  <a:gd name="T21" fmla="*/ 150 h 281"/>
                  <a:gd name="T22" fmla="*/ 63 w 471"/>
                  <a:gd name="T23" fmla="*/ 109 h 281"/>
                  <a:gd name="T24" fmla="*/ 36 w 471"/>
                  <a:gd name="T25" fmla="*/ 67 h 281"/>
                  <a:gd name="T26" fmla="*/ 30 w 471"/>
                  <a:gd name="T27" fmla="*/ 50 h 281"/>
                  <a:gd name="T28" fmla="*/ 39 w 471"/>
                  <a:gd name="T29" fmla="*/ 56 h 281"/>
                  <a:gd name="T30" fmla="*/ 71 w 471"/>
                  <a:gd name="T31" fmla="*/ 55 h 281"/>
                  <a:gd name="T32" fmla="*/ 95 w 471"/>
                  <a:gd name="T33" fmla="*/ 17 h 281"/>
                  <a:gd name="T34" fmla="*/ 122 w 471"/>
                  <a:gd name="T35" fmla="*/ 0 h 281"/>
                  <a:gd name="T36" fmla="*/ 131 w 471"/>
                  <a:gd name="T37" fmla="*/ 3 h 281"/>
                  <a:gd name="T38" fmla="*/ 137 w 471"/>
                  <a:gd name="T39" fmla="*/ 14 h 281"/>
                  <a:gd name="T40" fmla="*/ 146 w 471"/>
                  <a:gd name="T41" fmla="*/ 8 h 281"/>
                  <a:gd name="T42" fmla="*/ 164 w 471"/>
                  <a:gd name="T43" fmla="*/ 12 h 281"/>
                  <a:gd name="T44" fmla="*/ 173 w 471"/>
                  <a:gd name="T45" fmla="*/ 14 h 281"/>
                  <a:gd name="T46" fmla="*/ 210 w 471"/>
                  <a:gd name="T47" fmla="*/ 22 h 281"/>
                  <a:gd name="T48" fmla="*/ 231 w 471"/>
                  <a:gd name="T49" fmla="*/ 37 h 281"/>
                  <a:gd name="T50" fmla="*/ 249 w 471"/>
                  <a:gd name="T51" fmla="*/ 26 h 281"/>
                  <a:gd name="T52" fmla="*/ 257 w 471"/>
                  <a:gd name="T53" fmla="*/ 22 h 281"/>
                  <a:gd name="T54" fmla="*/ 290 w 471"/>
                  <a:gd name="T55" fmla="*/ 22 h 281"/>
                  <a:gd name="T56" fmla="*/ 314 w 471"/>
                  <a:gd name="T57" fmla="*/ 50 h 281"/>
                  <a:gd name="T58" fmla="*/ 344 w 471"/>
                  <a:gd name="T59" fmla="*/ 92 h 281"/>
                  <a:gd name="T60" fmla="*/ 365 w 471"/>
                  <a:gd name="T61" fmla="*/ 109 h 281"/>
                  <a:gd name="T62" fmla="*/ 382 w 471"/>
                  <a:gd name="T63" fmla="*/ 106 h 281"/>
                  <a:gd name="T64" fmla="*/ 402 w 471"/>
                  <a:gd name="T65" fmla="*/ 101 h 281"/>
                  <a:gd name="T66" fmla="*/ 432 w 471"/>
                  <a:gd name="T67" fmla="*/ 111 h 281"/>
                  <a:gd name="T68" fmla="*/ 446 w 471"/>
                  <a:gd name="T69" fmla="*/ 126 h 281"/>
                  <a:gd name="T70" fmla="*/ 458 w 471"/>
                  <a:gd name="T71" fmla="*/ 140 h 281"/>
                  <a:gd name="T72" fmla="*/ 473 w 471"/>
                  <a:gd name="T73" fmla="*/ 173 h 281"/>
                  <a:gd name="T74" fmla="*/ 479 w 471"/>
                  <a:gd name="T75" fmla="*/ 187 h 281"/>
                  <a:gd name="T76" fmla="*/ 482 w 471"/>
                  <a:gd name="T77" fmla="*/ 195 h 281"/>
                  <a:gd name="T78" fmla="*/ 461 w 471"/>
                  <a:gd name="T79" fmla="*/ 221 h 281"/>
                  <a:gd name="T80" fmla="*/ 479 w 471"/>
                  <a:gd name="T81" fmla="*/ 220 h 281"/>
                  <a:gd name="T82" fmla="*/ 509 w 471"/>
                  <a:gd name="T83" fmla="*/ 242 h 281"/>
                  <a:gd name="T84" fmla="*/ 542 w 471"/>
                  <a:gd name="T85" fmla="*/ 245 h 281"/>
                  <a:gd name="T86" fmla="*/ 566 w 471"/>
                  <a:gd name="T87" fmla="*/ 262 h 281"/>
                  <a:gd name="T88" fmla="*/ 569 w 471"/>
                  <a:gd name="T89" fmla="*/ 268 h 281"/>
                  <a:gd name="T90" fmla="*/ 569 w 471"/>
                  <a:gd name="T91" fmla="*/ 274 h 281"/>
                  <a:gd name="T92" fmla="*/ 586 w 471"/>
                  <a:gd name="T93" fmla="*/ 268 h 281"/>
                  <a:gd name="T94" fmla="*/ 595 w 471"/>
                  <a:gd name="T95" fmla="*/ 267 h 281"/>
                  <a:gd name="T96" fmla="*/ 653 w 471"/>
                  <a:gd name="T97" fmla="*/ 288 h 281"/>
                  <a:gd name="T98" fmla="*/ 665 w 471"/>
                  <a:gd name="T99" fmla="*/ 310 h 281"/>
                  <a:gd name="T100" fmla="*/ 692 w 471"/>
                  <a:gd name="T101" fmla="*/ 313 h 281"/>
                  <a:gd name="T102" fmla="*/ 701 w 471"/>
                  <a:gd name="T103" fmla="*/ 335 h 281"/>
                  <a:gd name="T104" fmla="*/ 671 w 471"/>
                  <a:gd name="T105" fmla="*/ 402 h 281"/>
                  <a:gd name="T106" fmla="*/ 647 w 471"/>
                  <a:gd name="T107" fmla="*/ 438 h 281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71" h="281">
                    <a:moveTo>
                      <a:pt x="21" y="280"/>
                    </a:moveTo>
                    <a:cubicBezTo>
                      <a:pt x="32" y="281"/>
                      <a:pt x="25" y="253"/>
                      <a:pt x="24" y="250"/>
                    </a:cubicBezTo>
                    <a:cubicBezTo>
                      <a:pt x="23" y="248"/>
                      <a:pt x="22" y="245"/>
                      <a:pt x="22" y="245"/>
                    </a:cubicBezTo>
                    <a:cubicBezTo>
                      <a:pt x="21" y="243"/>
                      <a:pt x="20" y="221"/>
                      <a:pt x="16" y="218"/>
                    </a:cubicBezTo>
                    <a:cubicBezTo>
                      <a:pt x="13" y="216"/>
                      <a:pt x="4" y="215"/>
                      <a:pt x="4" y="215"/>
                    </a:cubicBezTo>
                    <a:cubicBezTo>
                      <a:pt x="0" y="207"/>
                      <a:pt x="3" y="200"/>
                      <a:pt x="0" y="191"/>
                    </a:cubicBezTo>
                    <a:cubicBezTo>
                      <a:pt x="2" y="185"/>
                      <a:pt x="7" y="186"/>
                      <a:pt x="12" y="180"/>
                    </a:cubicBezTo>
                    <a:cubicBezTo>
                      <a:pt x="14" y="172"/>
                      <a:pt x="14" y="169"/>
                      <a:pt x="6" y="165"/>
                    </a:cubicBezTo>
                    <a:cubicBezTo>
                      <a:pt x="4" y="163"/>
                      <a:pt x="2" y="162"/>
                      <a:pt x="2" y="160"/>
                    </a:cubicBezTo>
                    <a:cubicBezTo>
                      <a:pt x="2" y="150"/>
                      <a:pt x="16" y="123"/>
                      <a:pt x="28" y="120"/>
                    </a:cubicBezTo>
                    <a:cubicBezTo>
                      <a:pt x="32" y="111"/>
                      <a:pt x="40" y="105"/>
                      <a:pt x="44" y="96"/>
                    </a:cubicBezTo>
                    <a:cubicBezTo>
                      <a:pt x="39" y="83"/>
                      <a:pt x="38" y="85"/>
                      <a:pt x="42" y="70"/>
                    </a:cubicBezTo>
                    <a:cubicBezTo>
                      <a:pt x="38" y="60"/>
                      <a:pt x="34" y="48"/>
                      <a:pt x="24" y="43"/>
                    </a:cubicBezTo>
                    <a:cubicBezTo>
                      <a:pt x="18" y="36"/>
                      <a:pt x="10" y="37"/>
                      <a:pt x="20" y="32"/>
                    </a:cubicBezTo>
                    <a:cubicBezTo>
                      <a:pt x="27" y="34"/>
                      <a:pt x="26" y="32"/>
                      <a:pt x="26" y="36"/>
                    </a:cubicBezTo>
                    <a:cubicBezTo>
                      <a:pt x="34" y="41"/>
                      <a:pt x="39" y="39"/>
                      <a:pt x="48" y="35"/>
                    </a:cubicBezTo>
                    <a:cubicBezTo>
                      <a:pt x="45" y="22"/>
                      <a:pt x="48" y="14"/>
                      <a:pt x="64" y="11"/>
                    </a:cubicBezTo>
                    <a:cubicBezTo>
                      <a:pt x="71" y="8"/>
                      <a:pt x="75" y="3"/>
                      <a:pt x="82" y="0"/>
                    </a:cubicBezTo>
                    <a:cubicBezTo>
                      <a:pt x="84" y="1"/>
                      <a:pt x="88" y="0"/>
                      <a:pt x="88" y="2"/>
                    </a:cubicBezTo>
                    <a:cubicBezTo>
                      <a:pt x="90" y="12"/>
                      <a:pt x="75" y="13"/>
                      <a:pt x="92" y="9"/>
                    </a:cubicBezTo>
                    <a:cubicBezTo>
                      <a:pt x="94" y="8"/>
                      <a:pt x="96" y="5"/>
                      <a:pt x="98" y="5"/>
                    </a:cubicBezTo>
                    <a:cubicBezTo>
                      <a:pt x="102" y="4"/>
                      <a:pt x="106" y="7"/>
                      <a:pt x="110" y="8"/>
                    </a:cubicBezTo>
                    <a:cubicBezTo>
                      <a:pt x="112" y="8"/>
                      <a:pt x="116" y="9"/>
                      <a:pt x="116" y="9"/>
                    </a:cubicBezTo>
                    <a:cubicBezTo>
                      <a:pt x="122" y="16"/>
                      <a:pt x="129" y="13"/>
                      <a:pt x="141" y="14"/>
                    </a:cubicBezTo>
                    <a:cubicBezTo>
                      <a:pt x="143" y="21"/>
                      <a:pt x="147" y="22"/>
                      <a:pt x="155" y="24"/>
                    </a:cubicBezTo>
                    <a:cubicBezTo>
                      <a:pt x="159" y="22"/>
                      <a:pt x="163" y="20"/>
                      <a:pt x="167" y="17"/>
                    </a:cubicBezTo>
                    <a:cubicBezTo>
                      <a:pt x="169" y="16"/>
                      <a:pt x="173" y="14"/>
                      <a:pt x="173" y="14"/>
                    </a:cubicBezTo>
                    <a:cubicBezTo>
                      <a:pt x="195" y="26"/>
                      <a:pt x="175" y="20"/>
                      <a:pt x="195" y="14"/>
                    </a:cubicBezTo>
                    <a:cubicBezTo>
                      <a:pt x="207" y="17"/>
                      <a:pt x="201" y="26"/>
                      <a:pt x="211" y="32"/>
                    </a:cubicBezTo>
                    <a:cubicBezTo>
                      <a:pt x="214" y="38"/>
                      <a:pt x="224" y="55"/>
                      <a:pt x="231" y="59"/>
                    </a:cubicBezTo>
                    <a:cubicBezTo>
                      <a:pt x="241" y="70"/>
                      <a:pt x="235" y="67"/>
                      <a:pt x="245" y="70"/>
                    </a:cubicBezTo>
                    <a:cubicBezTo>
                      <a:pt x="249" y="69"/>
                      <a:pt x="253" y="69"/>
                      <a:pt x="257" y="68"/>
                    </a:cubicBezTo>
                    <a:cubicBezTo>
                      <a:pt x="261" y="67"/>
                      <a:pt x="270" y="65"/>
                      <a:pt x="270" y="65"/>
                    </a:cubicBezTo>
                    <a:cubicBezTo>
                      <a:pt x="278" y="66"/>
                      <a:pt x="283" y="67"/>
                      <a:pt x="290" y="71"/>
                    </a:cubicBezTo>
                    <a:cubicBezTo>
                      <a:pt x="304" y="88"/>
                      <a:pt x="282" y="62"/>
                      <a:pt x="300" y="81"/>
                    </a:cubicBezTo>
                    <a:cubicBezTo>
                      <a:pt x="302" y="84"/>
                      <a:pt x="308" y="90"/>
                      <a:pt x="308" y="90"/>
                    </a:cubicBezTo>
                    <a:cubicBezTo>
                      <a:pt x="311" y="98"/>
                      <a:pt x="315" y="103"/>
                      <a:pt x="318" y="111"/>
                    </a:cubicBezTo>
                    <a:cubicBezTo>
                      <a:pt x="319" y="114"/>
                      <a:pt x="321" y="117"/>
                      <a:pt x="322" y="120"/>
                    </a:cubicBezTo>
                    <a:cubicBezTo>
                      <a:pt x="323" y="122"/>
                      <a:pt x="324" y="125"/>
                      <a:pt x="324" y="125"/>
                    </a:cubicBezTo>
                    <a:cubicBezTo>
                      <a:pt x="321" y="132"/>
                      <a:pt x="313" y="134"/>
                      <a:pt x="310" y="142"/>
                    </a:cubicBezTo>
                    <a:cubicBezTo>
                      <a:pt x="313" y="151"/>
                      <a:pt x="317" y="146"/>
                      <a:pt x="322" y="141"/>
                    </a:cubicBezTo>
                    <a:cubicBezTo>
                      <a:pt x="341" y="143"/>
                      <a:pt x="339" y="142"/>
                      <a:pt x="342" y="155"/>
                    </a:cubicBezTo>
                    <a:cubicBezTo>
                      <a:pt x="351" y="150"/>
                      <a:pt x="355" y="152"/>
                      <a:pt x="364" y="157"/>
                    </a:cubicBezTo>
                    <a:cubicBezTo>
                      <a:pt x="369" y="162"/>
                      <a:pt x="372" y="166"/>
                      <a:pt x="380" y="168"/>
                    </a:cubicBezTo>
                    <a:cubicBezTo>
                      <a:pt x="381" y="169"/>
                      <a:pt x="383" y="171"/>
                      <a:pt x="382" y="172"/>
                    </a:cubicBezTo>
                    <a:cubicBezTo>
                      <a:pt x="380" y="176"/>
                      <a:pt x="368" y="172"/>
                      <a:pt x="382" y="176"/>
                    </a:cubicBezTo>
                    <a:cubicBezTo>
                      <a:pt x="386" y="175"/>
                      <a:pt x="390" y="173"/>
                      <a:pt x="394" y="172"/>
                    </a:cubicBezTo>
                    <a:cubicBezTo>
                      <a:pt x="396" y="172"/>
                      <a:pt x="400" y="171"/>
                      <a:pt x="400" y="171"/>
                    </a:cubicBezTo>
                    <a:cubicBezTo>
                      <a:pt x="413" y="177"/>
                      <a:pt x="427" y="179"/>
                      <a:pt x="439" y="185"/>
                    </a:cubicBezTo>
                    <a:cubicBezTo>
                      <a:pt x="441" y="190"/>
                      <a:pt x="445" y="194"/>
                      <a:pt x="447" y="199"/>
                    </a:cubicBezTo>
                    <a:cubicBezTo>
                      <a:pt x="453" y="198"/>
                      <a:pt x="460" y="195"/>
                      <a:pt x="465" y="201"/>
                    </a:cubicBezTo>
                    <a:cubicBezTo>
                      <a:pt x="468" y="205"/>
                      <a:pt x="471" y="215"/>
                      <a:pt x="471" y="215"/>
                    </a:cubicBezTo>
                    <a:cubicBezTo>
                      <a:pt x="468" y="231"/>
                      <a:pt x="469" y="248"/>
                      <a:pt x="451" y="258"/>
                    </a:cubicBezTo>
                    <a:cubicBezTo>
                      <a:pt x="447" y="262"/>
                      <a:pt x="437" y="275"/>
                      <a:pt x="435" y="281"/>
                    </a:cubicBez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Freeform 32"/>
              <p:cNvSpPr>
                <a:spLocks noChangeArrowheads="1"/>
              </p:cNvSpPr>
              <p:nvPr userDrawn="1"/>
            </p:nvSpPr>
            <p:spPr bwMode="auto">
              <a:xfrm>
                <a:off x="3880" y="-7"/>
                <a:ext cx="984" cy="692"/>
              </a:xfrm>
              <a:custGeom>
                <a:avLst/>
                <a:gdLst>
                  <a:gd name="T0" fmla="*/ 406 w 984"/>
                  <a:gd name="T1" fmla="*/ 5 h 844"/>
                  <a:gd name="T2" fmla="*/ 502 w 984"/>
                  <a:gd name="T3" fmla="*/ 28 h 844"/>
                  <a:gd name="T4" fmla="*/ 550 w 984"/>
                  <a:gd name="T5" fmla="*/ 31 h 844"/>
                  <a:gd name="T6" fmla="*/ 578 w 984"/>
                  <a:gd name="T7" fmla="*/ 107 h 844"/>
                  <a:gd name="T8" fmla="*/ 586 w 984"/>
                  <a:gd name="T9" fmla="*/ 74 h 844"/>
                  <a:gd name="T10" fmla="*/ 606 w 984"/>
                  <a:gd name="T11" fmla="*/ 57 h 844"/>
                  <a:gd name="T12" fmla="*/ 642 w 984"/>
                  <a:gd name="T13" fmla="*/ 103 h 844"/>
                  <a:gd name="T14" fmla="*/ 682 w 984"/>
                  <a:gd name="T15" fmla="*/ 80 h 844"/>
                  <a:gd name="T16" fmla="*/ 706 w 984"/>
                  <a:gd name="T17" fmla="*/ 71 h 844"/>
                  <a:gd name="T18" fmla="*/ 762 w 984"/>
                  <a:gd name="T19" fmla="*/ 2 h 844"/>
                  <a:gd name="T20" fmla="*/ 798 w 984"/>
                  <a:gd name="T21" fmla="*/ 57 h 844"/>
                  <a:gd name="T22" fmla="*/ 798 w 984"/>
                  <a:gd name="T23" fmla="*/ 107 h 844"/>
                  <a:gd name="T24" fmla="*/ 790 w 984"/>
                  <a:gd name="T25" fmla="*/ 130 h 844"/>
                  <a:gd name="T26" fmla="*/ 766 w 984"/>
                  <a:gd name="T27" fmla="*/ 133 h 844"/>
                  <a:gd name="T28" fmla="*/ 762 w 984"/>
                  <a:gd name="T29" fmla="*/ 153 h 844"/>
                  <a:gd name="T30" fmla="*/ 802 w 984"/>
                  <a:gd name="T31" fmla="*/ 185 h 844"/>
                  <a:gd name="T32" fmla="*/ 786 w 984"/>
                  <a:gd name="T33" fmla="*/ 264 h 844"/>
                  <a:gd name="T34" fmla="*/ 830 w 984"/>
                  <a:gd name="T35" fmla="*/ 339 h 844"/>
                  <a:gd name="T36" fmla="*/ 854 w 984"/>
                  <a:gd name="T37" fmla="*/ 369 h 844"/>
                  <a:gd name="T38" fmla="*/ 830 w 984"/>
                  <a:gd name="T39" fmla="*/ 369 h 844"/>
                  <a:gd name="T40" fmla="*/ 746 w 984"/>
                  <a:gd name="T41" fmla="*/ 310 h 844"/>
                  <a:gd name="T42" fmla="*/ 678 w 984"/>
                  <a:gd name="T43" fmla="*/ 330 h 844"/>
                  <a:gd name="T44" fmla="*/ 590 w 984"/>
                  <a:gd name="T45" fmla="*/ 362 h 844"/>
                  <a:gd name="T46" fmla="*/ 642 w 984"/>
                  <a:gd name="T47" fmla="*/ 474 h 844"/>
                  <a:gd name="T48" fmla="*/ 710 w 984"/>
                  <a:gd name="T49" fmla="*/ 500 h 844"/>
                  <a:gd name="T50" fmla="*/ 738 w 984"/>
                  <a:gd name="T51" fmla="*/ 451 h 844"/>
                  <a:gd name="T52" fmla="*/ 774 w 984"/>
                  <a:gd name="T53" fmla="*/ 467 h 844"/>
                  <a:gd name="T54" fmla="*/ 766 w 984"/>
                  <a:gd name="T55" fmla="*/ 517 h 844"/>
                  <a:gd name="T56" fmla="*/ 802 w 984"/>
                  <a:gd name="T57" fmla="*/ 549 h 844"/>
                  <a:gd name="T58" fmla="*/ 838 w 984"/>
                  <a:gd name="T59" fmla="*/ 539 h 844"/>
                  <a:gd name="T60" fmla="*/ 922 w 984"/>
                  <a:gd name="T61" fmla="*/ 661 h 844"/>
                  <a:gd name="T62" fmla="*/ 942 w 984"/>
                  <a:gd name="T63" fmla="*/ 677 h 844"/>
                  <a:gd name="T64" fmla="*/ 874 w 984"/>
                  <a:gd name="T65" fmla="*/ 664 h 844"/>
                  <a:gd name="T66" fmla="*/ 830 w 984"/>
                  <a:gd name="T67" fmla="*/ 621 h 844"/>
                  <a:gd name="T68" fmla="*/ 778 w 984"/>
                  <a:gd name="T69" fmla="*/ 582 h 844"/>
                  <a:gd name="T70" fmla="*/ 702 w 984"/>
                  <a:gd name="T71" fmla="*/ 543 h 844"/>
                  <a:gd name="T72" fmla="*/ 614 w 984"/>
                  <a:gd name="T73" fmla="*/ 530 h 844"/>
                  <a:gd name="T74" fmla="*/ 506 w 984"/>
                  <a:gd name="T75" fmla="*/ 487 h 844"/>
                  <a:gd name="T76" fmla="*/ 462 w 984"/>
                  <a:gd name="T77" fmla="*/ 415 h 844"/>
                  <a:gd name="T78" fmla="*/ 430 w 984"/>
                  <a:gd name="T79" fmla="*/ 379 h 844"/>
                  <a:gd name="T80" fmla="*/ 382 w 984"/>
                  <a:gd name="T81" fmla="*/ 353 h 844"/>
                  <a:gd name="T82" fmla="*/ 342 w 984"/>
                  <a:gd name="T83" fmla="*/ 303 h 844"/>
                  <a:gd name="T84" fmla="*/ 354 w 984"/>
                  <a:gd name="T85" fmla="*/ 339 h 844"/>
                  <a:gd name="T86" fmla="*/ 418 w 984"/>
                  <a:gd name="T87" fmla="*/ 405 h 844"/>
                  <a:gd name="T88" fmla="*/ 422 w 984"/>
                  <a:gd name="T89" fmla="*/ 431 h 844"/>
                  <a:gd name="T90" fmla="*/ 394 w 984"/>
                  <a:gd name="T91" fmla="*/ 408 h 844"/>
                  <a:gd name="T92" fmla="*/ 354 w 984"/>
                  <a:gd name="T93" fmla="*/ 382 h 844"/>
                  <a:gd name="T94" fmla="*/ 314 w 984"/>
                  <a:gd name="T95" fmla="*/ 330 h 844"/>
                  <a:gd name="T96" fmla="*/ 266 w 984"/>
                  <a:gd name="T97" fmla="*/ 284 h 844"/>
                  <a:gd name="T98" fmla="*/ 210 w 984"/>
                  <a:gd name="T99" fmla="*/ 257 h 844"/>
                  <a:gd name="T100" fmla="*/ 154 w 984"/>
                  <a:gd name="T101" fmla="*/ 195 h 844"/>
                  <a:gd name="T102" fmla="*/ 66 w 984"/>
                  <a:gd name="T103" fmla="*/ 54 h 844"/>
                  <a:gd name="T104" fmla="*/ 34 w 984"/>
                  <a:gd name="T105" fmla="*/ 31 h 844"/>
                  <a:gd name="T106" fmla="*/ 46 w 984"/>
                  <a:gd name="T107" fmla="*/ 18 h 844"/>
                  <a:gd name="T108" fmla="*/ 102 w 984"/>
                  <a:gd name="T109" fmla="*/ 57 h 84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984" h="844">
                    <a:moveTo>
                      <a:pt x="82" y="38"/>
                    </a:moveTo>
                    <a:lnTo>
                      <a:pt x="406" y="6"/>
                    </a:lnTo>
                    <a:cubicBezTo>
                      <a:pt x="497" y="22"/>
                      <a:pt x="465" y="0"/>
                      <a:pt x="474" y="54"/>
                    </a:cubicBezTo>
                    <a:cubicBezTo>
                      <a:pt x="492" y="48"/>
                      <a:pt x="484" y="40"/>
                      <a:pt x="502" y="34"/>
                    </a:cubicBezTo>
                    <a:cubicBezTo>
                      <a:pt x="510" y="37"/>
                      <a:pt x="517" y="46"/>
                      <a:pt x="526" y="46"/>
                    </a:cubicBezTo>
                    <a:cubicBezTo>
                      <a:pt x="534" y="46"/>
                      <a:pt x="550" y="38"/>
                      <a:pt x="550" y="38"/>
                    </a:cubicBezTo>
                    <a:cubicBezTo>
                      <a:pt x="556" y="55"/>
                      <a:pt x="552" y="60"/>
                      <a:pt x="542" y="74"/>
                    </a:cubicBezTo>
                    <a:cubicBezTo>
                      <a:pt x="555" y="114"/>
                      <a:pt x="550" y="102"/>
                      <a:pt x="578" y="130"/>
                    </a:cubicBezTo>
                    <a:cubicBezTo>
                      <a:pt x="584" y="148"/>
                      <a:pt x="590" y="148"/>
                      <a:pt x="606" y="138"/>
                    </a:cubicBezTo>
                    <a:cubicBezTo>
                      <a:pt x="600" y="119"/>
                      <a:pt x="594" y="107"/>
                      <a:pt x="586" y="90"/>
                    </a:cubicBezTo>
                    <a:cubicBezTo>
                      <a:pt x="583" y="82"/>
                      <a:pt x="578" y="66"/>
                      <a:pt x="578" y="66"/>
                    </a:cubicBezTo>
                    <a:cubicBezTo>
                      <a:pt x="585" y="44"/>
                      <a:pt x="597" y="56"/>
                      <a:pt x="606" y="70"/>
                    </a:cubicBezTo>
                    <a:cubicBezTo>
                      <a:pt x="609" y="86"/>
                      <a:pt x="608" y="117"/>
                      <a:pt x="626" y="90"/>
                    </a:cubicBezTo>
                    <a:cubicBezTo>
                      <a:pt x="648" y="97"/>
                      <a:pt x="646" y="104"/>
                      <a:pt x="642" y="126"/>
                    </a:cubicBezTo>
                    <a:cubicBezTo>
                      <a:pt x="650" y="150"/>
                      <a:pt x="665" y="141"/>
                      <a:pt x="682" y="130"/>
                    </a:cubicBezTo>
                    <a:cubicBezTo>
                      <a:pt x="689" y="108"/>
                      <a:pt x="673" y="124"/>
                      <a:pt x="682" y="98"/>
                    </a:cubicBezTo>
                    <a:cubicBezTo>
                      <a:pt x="683" y="94"/>
                      <a:pt x="690" y="96"/>
                      <a:pt x="694" y="94"/>
                    </a:cubicBezTo>
                    <a:cubicBezTo>
                      <a:pt x="698" y="92"/>
                      <a:pt x="702" y="89"/>
                      <a:pt x="706" y="86"/>
                    </a:cubicBezTo>
                    <a:cubicBezTo>
                      <a:pt x="717" y="54"/>
                      <a:pt x="688" y="54"/>
                      <a:pt x="742" y="46"/>
                    </a:cubicBezTo>
                    <a:cubicBezTo>
                      <a:pt x="748" y="27"/>
                      <a:pt x="741" y="9"/>
                      <a:pt x="762" y="2"/>
                    </a:cubicBezTo>
                    <a:cubicBezTo>
                      <a:pt x="788" y="11"/>
                      <a:pt x="777" y="38"/>
                      <a:pt x="802" y="46"/>
                    </a:cubicBezTo>
                    <a:cubicBezTo>
                      <a:pt x="831" y="36"/>
                      <a:pt x="805" y="63"/>
                      <a:pt x="798" y="70"/>
                    </a:cubicBezTo>
                    <a:cubicBezTo>
                      <a:pt x="789" y="96"/>
                      <a:pt x="787" y="96"/>
                      <a:pt x="802" y="118"/>
                    </a:cubicBezTo>
                    <a:cubicBezTo>
                      <a:pt x="801" y="122"/>
                      <a:pt x="801" y="127"/>
                      <a:pt x="798" y="130"/>
                    </a:cubicBezTo>
                    <a:cubicBezTo>
                      <a:pt x="794" y="133"/>
                      <a:pt x="784" y="129"/>
                      <a:pt x="782" y="134"/>
                    </a:cubicBezTo>
                    <a:cubicBezTo>
                      <a:pt x="780" y="142"/>
                      <a:pt x="790" y="158"/>
                      <a:pt x="790" y="158"/>
                    </a:cubicBezTo>
                    <a:cubicBezTo>
                      <a:pt x="786" y="161"/>
                      <a:pt x="783" y="165"/>
                      <a:pt x="778" y="166"/>
                    </a:cubicBezTo>
                    <a:cubicBezTo>
                      <a:pt x="774" y="167"/>
                      <a:pt x="769" y="159"/>
                      <a:pt x="766" y="162"/>
                    </a:cubicBezTo>
                    <a:cubicBezTo>
                      <a:pt x="758" y="170"/>
                      <a:pt x="794" y="182"/>
                      <a:pt x="794" y="182"/>
                    </a:cubicBezTo>
                    <a:cubicBezTo>
                      <a:pt x="804" y="211"/>
                      <a:pt x="775" y="190"/>
                      <a:pt x="762" y="186"/>
                    </a:cubicBezTo>
                    <a:cubicBezTo>
                      <a:pt x="767" y="194"/>
                      <a:pt x="773" y="202"/>
                      <a:pt x="778" y="210"/>
                    </a:cubicBezTo>
                    <a:cubicBezTo>
                      <a:pt x="783" y="218"/>
                      <a:pt x="802" y="226"/>
                      <a:pt x="802" y="226"/>
                    </a:cubicBezTo>
                    <a:cubicBezTo>
                      <a:pt x="813" y="242"/>
                      <a:pt x="804" y="245"/>
                      <a:pt x="810" y="262"/>
                    </a:cubicBezTo>
                    <a:cubicBezTo>
                      <a:pt x="803" y="282"/>
                      <a:pt x="793" y="301"/>
                      <a:pt x="786" y="322"/>
                    </a:cubicBezTo>
                    <a:cubicBezTo>
                      <a:pt x="783" y="330"/>
                      <a:pt x="778" y="346"/>
                      <a:pt x="778" y="346"/>
                    </a:cubicBezTo>
                    <a:cubicBezTo>
                      <a:pt x="785" y="366"/>
                      <a:pt x="817" y="394"/>
                      <a:pt x="830" y="414"/>
                    </a:cubicBezTo>
                    <a:cubicBezTo>
                      <a:pt x="835" y="422"/>
                      <a:pt x="841" y="430"/>
                      <a:pt x="846" y="438"/>
                    </a:cubicBezTo>
                    <a:cubicBezTo>
                      <a:pt x="849" y="442"/>
                      <a:pt x="854" y="450"/>
                      <a:pt x="854" y="450"/>
                    </a:cubicBezTo>
                    <a:cubicBezTo>
                      <a:pt x="853" y="457"/>
                      <a:pt x="855" y="466"/>
                      <a:pt x="850" y="470"/>
                    </a:cubicBezTo>
                    <a:cubicBezTo>
                      <a:pt x="844" y="475"/>
                      <a:pt x="831" y="451"/>
                      <a:pt x="830" y="450"/>
                    </a:cubicBezTo>
                    <a:cubicBezTo>
                      <a:pt x="811" y="431"/>
                      <a:pt x="789" y="421"/>
                      <a:pt x="774" y="398"/>
                    </a:cubicBezTo>
                    <a:cubicBezTo>
                      <a:pt x="769" y="379"/>
                      <a:pt x="766" y="371"/>
                      <a:pt x="746" y="378"/>
                    </a:cubicBezTo>
                    <a:cubicBezTo>
                      <a:pt x="717" y="368"/>
                      <a:pt x="730" y="368"/>
                      <a:pt x="706" y="374"/>
                    </a:cubicBezTo>
                    <a:cubicBezTo>
                      <a:pt x="688" y="402"/>
                      <a:pt x="699" y="395"/>
                      <a:pt x="678" y="402"/>
                    </a:cubicBezTo>
                    <a:cubicBezTo>
                      <a:pt x="654" y="386"/>
                      <a:pt x="650" y="390"/>
                      <a:pt x="618" y="394"/>
                    </a:cubicBezTo>
                    <a:cubicBezTo>
                      <a:pt x="607" y="411"/>
                      <a:pt x="601" y="426"/>
                      <a:pt x="590" y="442"/>
                    </a:cubicBezTo>
                    <a:cubicBezTo>
                      <a:pt x="600" y="471"/>
                      <a:pt x="593" y="459"/>
                      <a:pt x="606" y="478"/>
                    </a:cubicBezTo>
                    <a:cubicBezTo>
                      <a:pt x="593" y="518"/>
                      <a:pt x="622" y="548"/>
                      <a:pt x="642" y="578"/>
                    </a:cubicBezTo>
                    <a:cubicBezTo>
                      <a:pt x="651" y="591"/>
                      <a:pt x="651" y="601"/>
                      <a:pt x="666" y="606"/>
                    </a:cubicBezTo>
                    <a:cubicBezTo>
                      <a:pt x="680" y="627"/>
                      <a:pt x="691" y="623"/>
                      <a:pt x="710" y="610"/>
                    </a:cubicBezTo>
                    <a:cubicBezTo>
                      <a:pt x="729" y="616"/>
                      <a:pt x="729" y="606"/>
                      <a:pt x="734" y="590"/>
                    </a:cubicBezTo>
                    <a:cubicBezTo>
                      <a:pt x="735" y="577"/>
                      <a:pt x="731" y="562"/>
                      <a:pt x="738" y="550"/>
                    </a:cubicBezTo>
                    <a:cubicBezTo>
                      <a:pt x="742" y="543"/>
                      <a:pt x="762" y="542"/>
                      <a:pt x="762" y="542"/>
                    </a:cubicBezTo>
                    <a:cubicBezTo>
                      <a:pt x="783" y="547"/>
                      <a:pt x="786" y="552"/>
                      <a:pt x="774" y="570"/>
                    </a:cubicBezTo>
                    <a:cubicBezTo>
                      <a:pt x="779" y="590"/>
                      <a:pt x="790" y="605"/>
                      <a:pt x="770" y="618"/>
                    </a:cubicBezTo>
                    <a:cubicBezTo>
                      <a:pt x="769" y="622"/>
                      <a:pt x="764" y="626"/>
                      <a:pt x="766" y="630"/>
                    </a:cubicBezTo>
                    <a:cubicBezTo>
                      <a:pt x="768" y="634"/>
                      <a:pt x="775" y="634"/>
                      <a:pt x="778" y="638"/>
                    </a:cubicBezTo>
                    <a:cubicBezTo>
                      <a:pt x="788" y="651"/>
                      <a:pt x="786" y="660"/>
                      <a:pt x="802" y="670"/>
                    </a:cubicBezTo>
                    <a:cubicBezTo>
                      <a:pt x="810" y="667"/>
                      <a:pt x="818" y="665"/>
                      <a:pt x="826" y="662"/>
                    </a:cubicBezTo>
                    <a:cubicBezTo>
                      <a:pt x="830" y="661"/>
                      <a:pt x="838" y="658"/>
                      <a:pt x="838" y="658"/>
                    </a:cubicBezTo>
                    <a:cubicBezTo>
                      <a:pt x="857" y="664"/>
                      <a:pt x="864" y="680"/>
                      <a:pt x="870" y="698"/>
                    </a:cubicBezTo>
                    <a:cubicBezTo>
                      <a:pt x="859" y="731"/>
                      <a:pt x="887" y="794"/>
                      <a:pt x="922" y="806"/>
                    </a:cubicBezTo>
                    <a:cubicBezTo>
                      <a:pt x="938" y="801"/>
                      <a:pt x="941" y="792"/>
                      <a:pt x="958" y="798"/>
                    </a:cubicBezTo>
                    <a:cubicBezTo>
                      <a:pt x="984" y="837"/>
                      <a:pt x="928" y="784"/>
                      <a:pt x="942" y="826"/>
                    </a:cubicBezTo>
                    <a:cubicBezTo>
                      <a:pt x="936" y="844"/>
                      <a:pt x="930" y="844"/>
                      <a:pt x="914" y="834"/>
                    </a:cubicBezTo>
                    <a:cubicBezTo>
                      <a:pt x="903" y="817"/>
                      <a:pt x="890" y="821"/>
                      <a:pt x="874" y="810"/>
                    </a:cubicBezTo>
                    <a:cubicBezTo>
                      <a:pt x="851" y="776"/>
                      <a:pt x="882" y="816"/>
                      <a:pt x="854" y="794"/>
                    </a:cubicBezTo>
                    <a:cubicBezTo>
                      <a:pt x="843" y="785"/>
                      <a:pt x="840" y="768"/>
                      <a:pt x="830" y="758"/>
                    </a:cubicBezTo>
                    <a:cubicBezTo>
                      <a:pt x="824" y="739"/>
                      <a:pt x="817" y="724"/>
                      <a:pt x="798" y="718"/>
                    </a:cubicBezTo>
                    <a:cubicBezTo>
                      <a:pt x="791" y="696"/>
                      <a:pt x="800" y="712"/>
                      <a:pt x="778" y="710"/>
                    </a:cubicBezTo>
                    <a:cubicBezTo>
                      <a:pt x="767" y="709"/>
                      <a:pt x="746" y="702"/>
                      <a:pt x="746" y="702"/>
                    </a:cubicBezTo>
                    <a:cubicBezTo>
                      <a:pt x="729" y="691"/>
                      <a:pt x="720" y="674"/>
                      <a:pt x="702" y="662"/>
                    </a:cubicBezTo>
                    <a:cubicBezTo>
                      <a:pt x="694" y="665"/>
                      <a:pt x="687" y="673"/>
                      <a:pt x="678" y="674"/>
                    </a:cubicBezTo>
                    <a:cubicBezTo>
                      <a:pt x="657" y="677"/>
                      <a:pt x="630" y="657"/>
                      <a:pt x="614" y="646"/>
                    </a:cubicBezTo>
                    <a:cubicBezTo>
                      <a:pt x="600" y="637"/>
                      <a:pt x="580" y="639"/>
                      <a:pt x="566" y="630"/>
                    </a:cubicBezTo>
                    <a:cubicBezTo>
                      <a:pt x="546" y="617"/>
                      <a:pt x="525" y="607"/>
                      <a:pt x="506" y="594"/>
                    </a:cubicBezTo>
                    <a:cubicBezTo>
                      <a:pt x="513" y="572"/>
                      <a:pt x="509" y="551"/>
                      <a:pt x="490" y="538"/>
                    </a:cubicBezTo>
                    <a:cubicBezTo>
                      <a:pt x="485" y="522"/>
                      <a:pt x="476" y="515"/>
                      <a:pt x="462" y="506"/>
                    </a:cubicBezTo>
                    <a:cubicBezTo>
                      <a:pt x="441" y="474"/>
                      <a:pt x="469" y="513"/>
                      <a:pt x="442" y="486"/>
                    </a:cubicBezTo>
                    <a:cubicBezTo>
                      <a:pt x="436" y="480"/>
                      <a:pt x="436" y="468"/>
                      <a:pt x="430" y="462"/>
                    </a:cubicBezTo>
                    <a:cubicBezTo>
                      <a:pt x="427" y="459"/>
                      <a:pt x="422" y="459"/>
                      <a:pt x="418" y="458"/>
                    </a:cubicBezTo>
                    <a:cubicBezTo>
                      <a:pt x="407" y="447"/>
                      <a:pt x="382" y="430"/>
                      <a:pt x="382" y="430"/>
                    </a:cubicBezTo>
                    <a:cubicBezTo>
                      <a:pt x="371" y="413"/>
                      <a:pt x="358" y="399"/>
                      <a:pt x="346" y="382"/>
                    </a:cubicBezTo>
                    <a:cubicBezTo>
                      <a:pt x="344" y="378"/>
                      <a:pt x="345" y="373"/>
                      <a:pt x="342" y="370"/>
                    </a:cubicBezTo>
                    <a:cubicBezTo>
                      <a:pt x="339" y="367"/>
                      <a:pt x="334" y="367"/>
                      <a:pt x="330" y="366"/>
                    </a:cubicBezTo>
                    <a:cubicBezTo>
                      <a:pt x="322" y="390"/>
                      <a:pt x="342" y="398"/>
                      <a:pt x="354" y="414"/>
                    </a:cubicBezTo>
                    <a:cubicBezTo>
                      <a:pt x="368" y="432"/>
                      <a:pt x="372" y="446"/>
                      <a:pt x="390" y="458"/>
                    </a:cubicBezTo>
                    <a:cubicBezTo>
                      <a:pt x="409" y="487"/>
                      <a:pt x="399" y="475"/>
                      <a:pt x="418" y="494"/>
                    </a:cubicBezTo>
                    <a:cubicBezTo>
                      <a:pt x="423" y="510"/>
                      <a:pt x="428" y="517"/>
                      <a:pt x="442" y="526"/>
                    </a:cubicBezTo>
                    <a:cubicBezTo>
                      <a:pt x="450" y="550"/>
                      <a:pt x="432" y="533"/>
                      <a:pt x="422" y="526"/>
                    </a:cubicBezTo>
                    <a:cubicBezTo>
                      <a:pt x="399" y="492"/>
                      <a:pt x="430" y="532"/>
                      <a:pt x="402" y="510"/>
                    </a:cubicBezTo>
                    <a:cubicBezTo>
                      <a:pt x="398" y="507"/>
                      <a:pt x="397" y="501"/>
                      <a:pt x="394" y="498"/>
                    </a:cubicBezTo>
                    <a:cubicBezTo>
                      <a:pt x="391" y="495"/>
                      <a:pt x="386" y="493"/>
                      <a:pt x="382" y="490"/>
                    </a:cubicBezTo>
                    <a:cubicBezTo>
                      <a:pt x="377" y="474"/>
                      <a:pt x="370" y="471"/>
                      <a:pt x="354" y="466"/>
                    </a:cubicBezTo>
                    <a:cubicBezTo>
                      <a:pt x="344" y="452"/>
                      <a:pt x="340" y="447"/>
                      <a:pt x="346" y="430"/>
                    </a:cubicBezTo>
                    <a:cubicBezTo>
                      <a:pt x="338" y="418"/>
                      <a:pt x="314" y="402"/>
                      <a:pt x="314" y="402"/>
                    </a:cubicBezTo>
                    <a:cubicBezTo>
                      <a:pt x="306" y="390"/>
                      <a:pt x="298" y="378"/>
                      <a:pt x="290" y="366"/>
                    </a:cubicBezTo>
                    <a:cubicBezTo>
                      <a:pt x="284" y="357"/>
                      <a:pt x="273" y="354"/>
                      <a:pt x="266" y="346"/>
                    </a:cubicBezTo>
                    <a:cubicBezTo>
                      <a:pt x="263" y="342"/>
                      <a:pt x="262" y="337"/>
                      <a:pt x="258" y="334"/>
                    </a:cubicBezTo>
                    <a:cubicBezTo>
                      <a:pt x="243" y="324"/>
                      <a:pt x="225" y="324"/>
                      <a:pt x="210" y="314"/>
                    </a:cubicBezTo>
                    <a:cubicBezTo>
                      <a:pt x="201" y="300"/>
                      <a:pt x="194" y="291"/>
                      <a:pt x="178" y="286"/>
                    </a:cubicBezTo>
                    <a:cubicBezTo>
                      <a:pt x="160" y="260"/>
                      <a:pt x="192" y="247"/>
                      <a:pt x="154" y="238"/>
                    </a:cubicBezTo>
                    <a:cubicBezTo>
                      <a:pt x="111" y="209"/>
                      <a:pt x="106" y="149"/>
                      <a:pt x="90" y="102"/>
                    </a:cubicBezTo>
                    <a:cubicBezTo>
                      <a:pt x="86" y="90"/>
                      <a:pt x="76" y="73"/>
                      <a:pt x="66" y="66"/>
                    </a:cubicBezTo>
                    <a:cubicBezTo>
                      <a:pt x="58" y="60"/>
                      <a:pt x="42" y="50"/>
                      <a:pt x="42" y="50"/>
                    </a:cubicBezTo>
                    <a:cubicBezTo>
                      <a:pt x="39" y="46"/>
                      <a:pt x="38" y="41"/>
                      <a:pt x="34" y="38"/>
                    </a:cubicBezTo>
                    <a:cubicBezTo>
                      <a:pt x="27" y="34"/>
                      <a:pt x="10" y="30"/>
                      <a:pt x="10" y="30"/>
                    </a:cubicBezTo>
                    <a:cubicBezTo>
                      <a:pt x="0" y="1"/>
                      <a:pt x="31" y="17"/>
                      <a:pt x="46" y="22"/>
                    </a:cubicBezTo>
                    <a:cubicBezTo>
                      <a:pt x="65" y="51"/>
                      <a:pt x="61" y="41"/>
                      <a:pt x="86" y="58"/>
                    </a:cubicBezTo>
                    <a:cubicBezTo>
                      <a:pt x="94" y="70"/>
                      <a:pt x="94" y="93"/>
                      <a:pt x="102" y="70"/>
                    </a:cubicBezTo>
                    <a:cubicBezTo>
                      <a:pt x="95" y="49"/>
                      <a:pt x="82" y="62"/>
                      <a:pt x="82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Freeform 33"/>
              <p:cNvSpPr>
                <a:spLocks noChangeArrowheads="1"/>
              </p:cNvSpPr>
              <p:nvPr userDrawn="1"/>
            </p:nvSpPr>
            <p:spPr bwMode="auto">
              <a:xfrm>
                <a:off x="3577" y="490"/>
                <a:ext cx="36" cy="39"/>
              </a:xfrm>
              <a:custGeom>
                <a:avLst/>
                <a:gdLst>
                  <a:gd name="T0" fmla="*/ 6 w 36"/>
                  <a:gd name="T1" fmla="*/ 23 h 48"/>
                  <a:gd name="T2" fmla="*/ 10 w 36"/>
                  <a:gd name="T3" fmla="*/ 39 h 48"/>
                  <a:gd name="T4" fmla="*/ 6 w 36"/>
                  <a:gd name="T5" fmla="*/ 23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6" h="48">
                    <a:moveTo>
                      <a:pt x="6" y="28"/>
                    </a:moveTo>
                    <a:cubicBezTo>
                      <a:pt x="25" y="0"/>
                      <a:pt x="36" y="31"/>
                      <a:pt x="10" y="48"/>
                    </a:cubicBezTo>
                    <a:cubicBezTo>
                      <a:pt x="0" y="34"/>
                      <a:pt x="0" y="40"/>
                      <a:pt x="6" y="28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" name="Freeform 34"/>
              <p:cNvSpPr>
                <a:spLocks noChangeArrowheads="1"/>
              </p:cNvSpPr>
              <p:nvPr userDrawn="1"/>
            </p:nvSpPr>
            <p:spPr bwMode="auto">
              <a:xfrm>
                <a:off x="3549" y="475"/>
                <a:ext cx="38" cy="29"/>
              </a:xfrm>
              <a:custGeom>
                <a:avLst/>
                <a:gdLst>
                  <a:gd name="T0" fmla="*/ 0 w 36"/>
                  <a:gd name="T1" fmla="*/ 4 h 37"/>
                  <a:gd name="T2" fmla="*/ 13 w 36"/>
                  <a:gd name="T3" fmla="*/ 1 h 37"/>
                  <a:gd name="T4" fmla="*/ 38 w 36"/>
                  <a:gd name="T5" fmla="*/ 13 h 37"/>
                  <a:gd name="T6" fmla="*/ 8 w 36"/>
                  <a:gd name="T7" fmla="*/ 13 h 37"/>
                  <a:gd name="T8" fmla="*/ 0 w 36"/>
                  <a:gd name="T9" fmla="*/ 4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6" h="37">
                    <a:moveTo>
                      <a:pt x="0" y="5"/>
                    </a:moveTo>
                    <a:cubicBezTo>
                      <a:pt x="4" y="4"/>
                      <a:pt x="8" y="0"/>
                      <a:pt x="12" y="1"/>
                    </a:cubicBezTo>
                    <a:cubicBezTo>
                      <a:pt x="21" y="4"/>
                      <a:pt x="36" y="17"/>
                      <a:pt x="36" y="17"/>
                    </a:cubicBezTo>
                    <a:cubicBezTo>
                      <a:pt x="29" y="37"/>
                      <a:pt x="22" y="26"/>
                      <a:pt x="8" y="17"/>
                    </a:cubicBezTo>
                    <a:cubicBezTo>
                      <a:pt x="5" y="13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Freeform 35"/>
              <p:cNvSpPr>
                <a:spLocks noChangeArrowheads="1"/>
              </p:cNvSpPr>
              <p:nvPr userDrawn="1"/>
            </p:nvSpPr>
            <p:spPr bwMode="auto">
              <a:xfrm>
                <a:off x="4686" y="394"/>
                <a:ext cx="171" cy="81"/>
              </a:xfrm>
              <a:custGeom>
                <a:avLst/>
                <a:gdLst>
                  <a:gd name="T0" fmla="*/ 0 w 170"/>
                  <a:gd name="T1" fmla="*/ 41 h 96"/>
                  <a:gd name="T2" fmla="*/ 28 w 170"/>
                  <a:gd name="T3" fmla="*/ 21 h 96"/>
                  <a:gd name="T4" fmla="*/ 56 w 170"/>
                  <a:gd name="T5" fmla="*/ 18 h 96"/>
                  <a:gd name="T6" fmla="*/ 80 w 170"/>
                  <a:gd name="T7" fmla="*/ 8 h 96"/>
                  <a:gd name="T8" fmla="*/ 64 w 170"/>
                  <a:gd name="T9" fmla="*/ 21 h 96"/>
                  <a:gd name="T10" fmla="*/ 125 w 170"/>
                  <a:gd name="T11" fmla="*/ 41 h 96"/>
                  <a:gd name="T12" fmla="*/ 161 w 170"/>
                  <a:gd name="T13" fmla="*/ 55 h 96"/>
                  <a:gd name="T14" fmla="*/ 117 w 170"/>
                  <a:gd name="T15" fmla="*/ 65 h 96"/>
                  <a:gd name="T16" fmla="*/ 89 w 170"/>
                  <a:gd name="T17" fmla="*/ 48 h 96"/>
                  <a:gd name="T18" fmla="*/ 76 w 170"/>
                  <a:gd name="T19" fmla="*/ 45 h 96"/>
                  <a:gd name="T20" fmla="*/ 24 w 170"/>
                  <a:gd name="T21" fmla="*/ 35 h 96"/>
                  <a:gd name="T22" fmla="*/ 0 w 170"/>
                  <a:gd name="T23" fmla="*/ 41 h 9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70" h="96">
                    <a:moveTo>
                      <a:pt x="0" y="49"/>
                    </a:moveTo>
                    <a:cubicBezTo>
                      <a:pt x="5" y="33"/>
                      <a:pt x="12" y="30"/>
                      <a:pt x="28" y="25"/>
                    </a:cubicBezTo>
                    <a:cubicBezTo>
                      <a:pt x="20" y="0"/>
                      <a:pt x="42" y="16"/>
                      <a:pt x="56" y="21"/>
                    </a:cubicBezTo>
                    <a:cubicBezTo>
                      <a:pt x="56" y="21"/>
                      <a:pt x="77" y="6"/>
                      <a:pt x="80" y="9"/>
                    </a:cubicBezTo>
                    <a:cubicBezTo>
                      <a:pt x="85" y="14"/>
                      <a:pt x="71" y="23"/>
                      <a:pt x="64" y="25"/>
                    </a:cubicBezTo>
                    <a:cubicBezTo>
                      <a:pt x="82" y="37"/>
                      <a:pt x="103" y="42"/>
                      <a:pt x="124" y="49"/>
                    </a:cubicBezTo>
                    <a:cubicBezTo>
                      <a:pt x="136" y="53"/>
                      <a:pt x="160" y="65"/>
                      <a:pt x="160" y="65"/>
                    </a:cubicBezTo>
                    <a:cubicBezTo>
                      <a:pt x="170" y="96"/>
                      <a:pt x="134" y="83"/>
                      <a:pt x="116" y="77"/>
                    </a:cubicBezTo>
                    <a:cubicBezTo>
                      <a:pt x="109" y="57"/>
                      <a:pt x="116" y="66"/>
                      <a:pt x="88" y="57"/>
                    </a:cubicBezTo>
                    <a:cubicBezTo>
                      <a:pt x="84" y="56"/>
                      <a:pt x="76" y="53"/>
                      <a:pt x="76" y="53"/>
                    </a:cubicBezTo>
                    <a:cubicBezTo>
                      <a:pt x="57" y="34"/>
                      <a:pt x="53" y="37"/>
                      <a:pt x="24" y="41"/>
                    </a:cubicBezTo>
                    <a:cubicBezTo>
                      <a:pt x="9" y="51"/>
                      <a:pt x="17" y="49"/>
                      <a:pt x="0" y="49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Freeform 36"/>
              <p:cNvSpPr>
                <a:spLocks noChangeArrowheads="1"/>
              </p:cNvSpPr>
              <p:nvPr userDrawn="1"/>
            </p:nvSpPr>
            <p:spPr bwMode="auto">
              <a:xfrm>
                <a:off x="4867" y="460"/>
                <a:ext cx="138" cy="37"/>
              </a:xfrm>
              <a:custGeom>
                <a:avLst/>
                <a:gdLst>
                  <a:gd name="T0" fmla="*/ 0 w 138"/>
                  <a:gd name="T1" fmla="*/ 0 h 44"/>
                  <a:gd name="T2" fmla="*/ 52 w 138"/>
                  <a:gd name="T3" fmla="*/ 3 h 44"/>
                  <a:gd name="T4" fmla="*/ 88 w 138"/>
                  <a:gd name="T5" fmla="*/ 20 h 44"/>
                  <a:gd name="T6" fmla="*/ 112 w 138"/>
                  <a:gd name="T7" fmla="*/ 17 h 44"/>
                  <a:gd name="T8" fmla="*/ 108 w 138"/>
                  <a:gd name="T9" fmla="*/ 37 h 44"/>
                  <a:gd name="T10" fmla="*/ 64 w 138"/>
                  <a:gd name="T11" fmla="*/ 34 h 44"/>
                  <a:gd name="T12" fmla="*/ 0 w 138"/>
                  <a:gd name="T13" fmla="*/ 30 h 44"/>
                  <a:gd name="T14" fmla="*/ 28 w 138"/>
                  <a:gd name="T15" fmla="*/ 17 h 44"/>
                  <a:gd name="T16" fmla="*/ 0 w 138"/>
                  <a:gd name="T17" fmla="*/ 0 h 4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38" h="44">
                    <a:moveTo>
                      <a:pt x="0" y="0"/>
                    </a:moveTo>
                    <a:cubicBezTo>
                      <a:pt x="19" y="3"/>
                      <a:pt x="35" y="10"/>
                      <a:pt x="52" y="4"/>
                    </a:cubicBezTo>
                    <a:cubicBezTo>
                      <a:pt x="87" y="11"/>
                      <a:pt x="61" y="15"/>
                      <a:pt x="88" y="24"/>
                    </a:cubicBezTo>
                    <a:cubicBezTo>
                      <a:pt x="96" y="23"/>
                      <a:pt x="104" y="19"/>
                      <a:pt x="112" y="20"/>
                    </a:cubicBezTo>
                    <a:cubicBezTo>
                      <a:pt x="138" y="23"/>
                      <a:pt x="118" y="41"/>
                      <a:pt x="108" y="44"/>
                    </a:cubicBezTo>
                    <a:cubicBezTo>
                      <a:pt x="78" y="34"/>
                      <a:pt x="92" y="34"/>
                      <a:pt x="64" y="40"/>
                    </a:cubicBezTo>
                    <a:cubicBezTo>
                      <a:pt x="41" y="37"/>
                      <a:pt x="22" y="41"/>
                      <a:pt x="0" y="36"/>
                    </a:cubicBezTo>
                    <a:cubicBezTo>
                      <a:pt x="6" y="11"/>
                      <a:pt x="7" y="27"/>
                      <a:pt x="28" y="20"/>
                    </a:cubicBezTo>
                    <a:cubicBezTo>
                      <a:pt x="17" y="13"/>
                      <a:pt x="0" y="13"/>
                      <a:pt x="0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Freeform 37"/>
              <p:cNvSpPr>
                <a:spLocks noChangeArrowheads="1"/>
              </p:cNvSpPr>
              <p:nvPr userDrawn="1"/>
            </p:nvSpPr>
            <p:spPr bwMode="auto">
              <a:xfrm>
                <a:off x="4794" y="480"/>
                <a:ext cx="56" cy="34"/>
              </a:xfrm>
              <a:custGeom>
                <a:avLst/>
                <a:gdLst>
                  <a:gd name="T0" fmla="*/ 17 w 57"/>
                  <a:gd name="T1" fmla="*/ 20 h 42"/>
                  <a:gd name="T2" fmla="*/ 36 w 57"/>
                  <a:gd name="T3" fmla="*/ 11 h 42"/>
                  <a:gd name="T4" fmla="*/ 17 w 57"/>
                  <a:gd name="T5" fmla="*/ 20 h 4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7" h="42">
                    <a:moveTo>
                      <a:pt x="17" y="25"/>
                    </a:moveTo>
                    <a:cubicBezTo>
                      <a:pt x="0" y="0"/>
                      <a:pt x="21" y="9"/>
                      <a:pt x="37" y="13"/>
                    </a:cubicBezTo>
                    <a:cubicBezTo>
                      <a:pt x="57" y="42"/>
                      <a:pt x="30" y="25"/>
                      <a:pt x="17" y="25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" name="Freeform 38"/>
              <p:cNvSpPr>
                <a:spLocks noChangeArrowheads="1"/>
              </p:cNvSpPr>
              <p:nvPr userDrawn="1"/>
            </p:nvSpPr>
            <p:spPr bwMode="auto">
              <a:xfrm>
                <a:off x="4757" y="375"/>
                <a:ext cx="37" cy="44"/>
              </a:xfrm>
              <a:custGeom>
                <a:avLst/>
                <a:gdLst>
                  <a:gd name="T0" fmla="*/ 18 w 39"/>
                  <a:gd name="T1" fmla="*/ 27 h 52"/>
                  <a:gd name="T2" fmla="*/ 18 w 39"/>
                  <a:gd name="T3" fmla="*/ 0 h 52"/>
                  <a:gd name="T4" fmla="*/ 18 w 39"/>
                  <a:gd name="T5" fmla="*/ 27 h 5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9" h="52">
                    <a:moveTo>
                      <a:pt x="19" y="32"/>
                    </a:moveTo>
                    <a:cubicBezTo>
                      <a:pt x="13" y="14"/>
                      <a:pt x="0" y="13"/>
                      <a:pt x="19" y="0"/>
                    </a:cubicBezTo>
                    <a:cubicBezTo>
                      <a:pt x="23" y="5"/>
                      <a:pt x="39" y="52"/>
                      <a:pt x="19" y="32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" name="Freeform 39"/>
              <p:cNvSpPr>
                <a:spLocks noChangeArrowheads="1"/>
              </p:cNvSpPr>
              <p:nvPr userDrawn="1"/>
            </p:nvSpPr>
            <p:spPr bwMode="auto">
              <a:xfrm>
                <a:off x="5054" y="507"/>
                <a:ext cx="45" cy="66"/>
              </a:xfrm>
              <a:custGeom>
                <a:avLst/>
                <a:gdLst>
                  <a:gd name="T0" fmla="*/ 4 w 44"/>
                  <a:gd name="T1" fmla="*/ 7 h 80"/>
                  <a:gd name="T2" fmla="*/ 20 w 44"/>
                  <a:gd name="T3" fmla="*/ 27 h 80"/>
                  <a:gd name="T4" fmla="*/ 25 w 44"/>
                  <a:gd name="T5" fmla="*/ 40 h 80"/>
                  <a:gd name="T6" fmla="*/ 37 w 44"/>
                  <a:gd name="T7" fmla="*/ 44 h 80"/>
                  <a:gd name="T8" fmla="*/ 25 w 44"/>
                  <a:gd name="T9" fmla="*/ 60 h 80"/>
                  <a:gd name="T10" fmla="*/ 0 w 44"/>
                  <a:gd name="T11" fmla="*/ 17 h 80"/>
                  <a:gd name="T12" fmla="*/ 4 w 44"/>
                  <a:gd name="T13" fmla="*/ 7 h 8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4" h="80">
                    <a:moveTo>
                      <a:pt x="4" y="9"/>
                    </a:moveTo>
                    <a:cubicBezTo>
                      <a:pt x="9" y="17"/>
                      <a:pt x="18" y="24"/>
                      <a:pt x="20" y="33"/>
                    </a:cubicBezTo>
                    <a:cubicBezTo>
                      <a:pt x="21" y="38"/>
                      <a:pt x="21" y="45"/>
                      <a:pt x="24" y="49"/>
                    </a:cubicBezTo>
                    <a:cubicBezTo>
                      <a:pt x="27" y="52"/>
                      <a:pt x="32" y="52"/>
                      <a:pt x="36" y="53"/>
                    </a:cubicBezTo>
                    <a:cubicBezTo>
                      <a:pt x="41" y="68"/>
                      <a:pt x="44" y="80"/>
                      <a:pt x="24" y="73"/>
                    </a:cubicBezTo>
                    <a:cubicBezTo>
                      <a:pt x="19" y="55"/>
                      <a:pt x="11" y="37"/>
                      <a:pt x="0" y="21"/>
                    </a:cubicBezTo>
                    <a:cubicBezTo>
                      <a:pt x="4" y="4"/>
                      <a:pt x="4" y="0"/>
                      <a:pt x="4" y="9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Freeform 40"/>
              <p:cNvSpPr>
                <a:spLocks noChangeArrowheads="1"/>
              </p:cNvSpPr>
              <p:nvPr userDrawn="1"/>
            </p:nvSpPr>
            <p:spPr bwMode="auto">
              <a:xfrm>
                <a:off x="4260" y="6"/>
                <a:ext cx="480" cy="100"/>
              </a:xfrm>
              <a:custGeom>
                <a:avLst/>
                <a:gdLst>
                  <a:gd name="T0" fmla="*/ 327 w 323"/>
                  <a:gd name="T1" fmla="*/ 2 h 64"/>
                  <a:gd name="T2" fmla="*/ 343 w 323"/>
                  <a:gd name="T3" fmla="*/ 13 h 64"/>
                  <a:gd name="T4" fmla="*/ 349 w 323"/>
                  <a:gd name="T5" fmla="*/ 0 h 64"/>
                  <a:gd name="T6" fmla="*/ 394 w 323"/>
                  <a:gd name="T7" fmla="*/ 0 h 64"/>
                  <a:gd name="T8" fmla="*/ 427 w 323"/>
                  <a:gd name="T9" fmla="*/ 27 h 64"/>
                  <a:gd name="T10" fmla="*/ 474 w 323"/>
                  <a:gd name="T11" fmla="*/ 16 h 64"/>
                  <a:gd name="T12" fmla="*/ 467 w 323"/>
                  <a:gd name="T13" fmla="*/ 45 h 64"/>
                  <a:gd name="T14" fmla="*/ 443 w 323"/>
                  <a:gd name="T15" fmla="*/ 72 h 64"/>
                  <a:gd name="T16" fmla="*/ 438 w 323"/>
                  <a:gd name="T17" fmla="*/ 45 h 64"/>
                  <a:gd name="T18" fmla="*/ 427 w 323"/>
                  <a:gd name="T19" fmla="*/ 48 h 64"/>
                  <a:gd name="T20" fmla="*/ 415 w 323"/>
                  <a:gd name="T21" fmla="*/ 45 h 64"/>
                  <a:gd name="T22" fmla="*/ 391 w 323"/>
                  <a:gd name="T23" fmla="*/ 33 h 64"/>
                  <a:gd name="T24" fmla="*/ 339 w 323"/>
                  <a:gd name="T25" fmla="*/ 59 h 64"/>
                  <a:gd name="T26" fmla="*/ 299 w 323"/>
                  <a:gd name="T27" fmla="*/ 69 h 64"/>
                  <a:gd name="T28" fmla="*/ 315 w 323"/>
                  <a:gd name="T29" fmla="*/ 89 h 64"/>
                  <a:gd name="T30" fmla="*/ 279 w 323"/>
                  <a:gd name="T31" fmla="*/ 98 h 64"/>
                  <a:gd name="T32" fmla="*/ 251 w 323"/>
                  <a:gd name="T33" fmla="*/ 95 h 64"/>
                  <a:gd name="T34" fmla="*/ 263 w 323"/>
                  <a:gd name="T35" fmla="*/ 89 h 64"/>
                  <a:gd name="T36" fmla="*/ 254 w 323"/>
                  <a:gd name="T37" fmla="*/ 63 h 64"/>
                  <a:gd name="T38" fmla="*/ 251 w 323"/>
                  <a:gd name="T39" fmla="*/ 48 h 64"/>
                  <a:gd name="T40" fmla="*/ 235 w 323"/>
                  <a:gd name="T41" fmla="*/ 36 h 64"/>
                  <a:gd name="T42" fmla="*/ 211 w 323"/>
                  <a:gd name="T43" fmla="*/ 42 h 64"/>
                  <a:gd name="T44" fmla="*/ 199 w 323"/>
                  <a:gd name="T45" fmla="*/ 42 h 64"/>
                  <a:gd name="T46" fmla="*/ 183 w 323"/>
                  <a:gd name="T47" fmla="*/ 39 h 64"/>
                  <a:gd name="T48" fmla="*/ 123 w 323"/>
                  <a:gd name="T49" fmla="*/ 3 h 64"/>
                  <a:gd name="T50" fmla="*/ 88 w 323"/>
                  <a:gd name="T51" fmla="*/ 22 h 64"/>
                  <a:gd name="T52" fmla="*/ 1 w 323"/>
                  <a:gd name="T53" fmla="*/ 0 h 64"/>
                  <a:gd name="T54" fmla="*/ 327 w 323"/>
                  <a:gd name="T55" fmla="*/ 2 h 6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323" h="64">
                    <a:moveTo>
                      <a:pt x="220" y="1"/>
                    </a:moveTo>
                    <a:cubicBezTo>
                      <a:pt x="215" y="12"/>
                      <a:pt x="225" y="17"/>
                      <a:pt x="231" y="8"/>
                    </a:cubicBezTo>
                    <a:cubicBezTo>
                      <a:pt x="235" y="0"/>
                      <a:pt x="229" y="7"/>
                      <a:pt x="235" y="0"/>
                    </a:cubicBezTo>
                    <a:lnTo>
                      <a:pt x="265" y="0"/>
                    </a:lnTo>
                    <a:cubicBezTo>
                      <a:pt x="277" y="6"/>
                      <a:pt x="276" y="11"/>
                      <a:pt x="287" y="17"/>
                    </a:cubicBezTo>
                    <a:cubicBezTo>
                      <a:pt x="308" y="11"/>
                      <a:pt x="293" y="7"/>
                      <a:pt x="319" y="10"/>
                    </a:cubicBezTo>
                    <a:cubicBezTo>
                      <a:pt x="323" y="19"/>
                      <a:pt x="321" y="22"/>
                      <a:pt x="314" y="29"/>
                    </a:cubicBezTo>
                    <a:cubicBezTo>
                      <a:pt x="312" y="39"/>
                      <a:pt x="313" y="50"/>
                      <a:pt x="298" y="46"/>
                    </a:cubicBezTo>
                    <a:cubicBezTo>
                      <a:pt x="297" y="40"/>
                      <a:pt x="298" y="34"/>
                      <a:pt x="295" y="29"/>
                    </a:cubicBezTo>
                    <a:cubicBezTo>
                      <a:pt x="294" y="27"/>
                      <a:pt x="290" y="31"/>
                      <a:pt x="287" y="31"/>
                    </a:cubicBezTo>
                    <a:cubicBezTo>
                      <a:pt x="284" y="31"/>
                      <a:pt x="282" y="30"/>
                      <a:pt x="279" y="29"/>
                    </a:cubicBezTo>
                    <a:cubicBezTo>
                      <a:pt x="274" y="27"/>
                      <a:pt x="263" y="21"/>
                      <a:pt x="263" y="21"/>
                    </a:cubicBezTo>
                    <a:cubicBezTo>
                      <a:pt x="249" y="23"/>
                      <a:pt x="241" y="31"/>
                      <a:pt x="228" y="38"/>
                    </a:cubicBezTo>
                    <a:cubicBezTo>
                      <a:pt x="220" y="41"/>
                      <a:pt x="209" y="42"/>
                      <a:pt x="201" y="44"/>
                    </a:cubicBezTo>
                    <a:cubicBezTo>
                      <a:pt x="193" y="54"/>
                      <a:pt x="200" y="53"/>
                      <a:pt x="212" y="57"/>
                    </a:cubicBezTo>
                    <a:cubicBezTo>
                      <a:pt x="200" y="62"/>
                      <a:pt x="199" y="57"/>
                      <a:pt x="188" y="63"/>
                    </a:cubicBezTo>
                    <a:cubicBezTo>
                      <a:pt x="181" y="62"/>
                      <a:pt x="174" y="64"/>
                      <a:pt x="169" y="61"/>
                    </a:cubicBezTo>
                    <a:cubicBezTo>
                      <a:pt x="166" y="59"/>
                      <a:pt x="175" y="59"/>
                      <a:pt x="177" y="57"/>
                    </a:cubicBezTo>
                    <a:cubicBezTo>
                      <a:pt x="181" y="48"/>
                      <a:pt x="149" y="28"/>
                      <a:pt x="171" y="40"/>
                    </a:cubicBezTo>
                    <a:cubicBezTo>
                      <a:pt x="184" y="55"/>
                      <a:pt x="184" y="36"/>
                      <a:pt x="169" y="31"/>
                    </a:cubicBezTo>
                    <a:cubicBezTo>
                      <a:pt x="167" y="27"/>
                      <a:pt x="167" y="22"/>
                      <a:pt x="158" y="23"/>
                    </a:cubicBezTo>
                    <a:cubicBezTo>
                      <a:pt x="153" y="23"/>
                      <a:pt x="142" y="27"/>
                      <a:pt x="142" y="27"/>
                    </a:cubicBezTo>
                    <a:cubicBezTo>
                      <a:pt x="136" y="39"/>
                      <a:pt x="143" y="31"/>
                      <a:pt x="134" y="27"/>
                    </a:cubicBezTo>
                    <a:cubicBezTo>
                      <a:pt x="130" y="25"/>
                      <a:pt x="126" y="25"/>
                      <a:pt x="123" y="25"/>
                    </a:cubicBezTo>
                    <a:cubicBezTo>
                      <a:pt x="117" y="11"/>
                      <a:pt x="100" y="6"/>
                      <a:pt x="83" y="2"/>
                    </a:cubicBezTo>
                    <a:cubicBezTo>
                      <a:pt x="70" y="4"/>
                      <a:pt x="69" y="9"/>
                      <a:pt x="59" y="14"/>
                    </a:cubicBezTo>
                    <a:cubicBezTo>
                      <a:pt x="45" y="14"/>
                      <a:pt x="0" y="12"/>
                      <a:pt x="1" y="0"/>
                    </a:cubicBezTo>
                    <a:lnTo>
                      <a:pt x="220" y="1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Freeform 41"/>
              <p:cNvSpPr>
                <a:spLocks noChangeArrowheads="1"/>
              </p:cNvSpPr>
              <p:nvPr userDrawn="1"/>
            </p:nvSpPr>
            <p:spPr bwMode="auto">
              <a:xfrm>
                <a:off x="3835" y="3"/>
                <a:ext cx="446" cy="49"/>
              </a:xfrm>
              <a:custGeom>
                <a:avLst/>
                <a:gdLst>
                  <a:gd name="T0" fmla="*/ 156 w 300"/>
                  <a:gd name="T1" fmla="*/ 49 h 31"/>
                  <a:gd name="T2" fmla="*/ 45 w 300"/>
                  <a:gd name="T3" fmla="*/ 2 h 31"/>
                  <a:gd name="T4" fmla="*/ 424 w 300"/>
                  <a:gd name="T5" fmla="*/ 0 h 31"/>
                  <a:gd name="T6" fmla="*/ 440 w 300"/>
                  <a:gd name="T7" fmla="*/ 22 h 31"/>
                  <a:gd name="T8" fmla="*/ 392 w 300"/>
                  <a:gd name="T9" fmla="*/ 25 h 31"/>
                  <a:gd name="T10" fmla="*/ 156 w 300"/>
                  <a:gd name="T11" fmla="*/ 49 h 3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00" h="31">
                    <a:moveTo>
                      <a:pt x="105" y="31"/>
                    </a:moveTo>
                    <a:cubicBezTo>
                      <a:pt x="83" y="19"/>
                      <a:pt x="0" y="6"/>
                      <a:pt x="30" y="1"/>
                    </a:cubicBezTo>
                    <a:lnTo>
                      <a:pt x="285" y="0"/>
                    </a:lnTo>
                    <a:cubicBezTo>
                      <a:pt x="296" y="4"/>
                      <a:pt x="300" y="5"/>
                      <a:pt x="296" y="14"/>
                    </a:cubicBezTo>
                    <a:cubicBezTo>
                      <a:pt x="285" y="11"/>
                      <a:pt x="276" y="16"/>
                      <a:pt x="264" y="16"/>
                    </a:cubicBezTo>
                    <a:lnTo>
                      <a:pt x="105" y="31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Freeform 42"/>
              <p:cNvSpPr>
                <a:spLocks noChangeArrowheads="1"/>
              </p:cNvSpPr>
              <p:nvPr userDrawn="1"/>
            </p:nvSpPr>
            <p:spPr bwMode="auto">
              <a:xfrm>
                <a:off x="2853" y="74"/>
                <a:ext cx="42" cy="25"/>
              </a:xfrm>
              <a:custGeom>
                <a:avLst/>
                <a:gdLst>
                  <a:gd name="T0" fmla="*/ 0 w 41"/>
                  <a:gd name="T1" fmla="*/ 22 h 29"/>
                  <a:gd name="T2" fmla="*/ 12 w 41"/>
                  <a:gd name="T3" fmla="*/ 25 h 29"/>
                  <a:gd name="T4" fmla="*/ 0 w 41"/>
                  <a:gd name="T5" fmla="*/ 22 h 2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1" h="29">
                    <a:moveTo>
                      <a:pt x="0" y="25"/>
                    </a:moveTo>
                    <a:cubicBezTo>
                      <a:pt x="10" y="11"/>
                      <a:pt x="41" y="0"/>
                      <a:pt x="12" y="29"/>
                    </a:cubicBezTo>
                    <a:cubicBezTo>
                      <a:pt x="8" y="28"/>
                      <a:pt x="0" y="25"/>
                      <a:pt x="0" y="25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Freeform 43"/>
              <p:cNvSpPr>
                <a:spLocks noChangeArrowheads="1"/>
              </p:cNvSpPr>
              <p:nvPr userDrawn="1"/>
            </p:nvSpPr>
            <p:spPr bwMode="auto">
              <a:xfrm>
                <a:off x="1704" y="3"/>
                <a:ext cx="1022" cy="372"/>
              </a:xfrm>
              <a:custGeom>
                <a:avLst/>
                <a:gdLst>
                  <a:gd name="T0" fmla="*/ 171 w 436"/>
                  <a:gd name="T1" fmla="*/ 2 h 152"/>
                  <a:gd name="T2" fmla="*/ 1022 w 436"/>
                  <a:gd name="T3" fmla="*/ 0 h 152"/>
                  <a:gd name="T4" fmla="*/ 975 w 436"/>
                  <a:gd name="T5" fmla="*/ 132 h 152"/>
                  <a:gd name="T6" fmla="*/ 931 w 436"/>
                  <a:gd name="T7" fmla="*/ 166 h 152"/>
                  <a:gd name="T8" fmla="*/ 919 w 436"/>
                  <a:gd name="T9" fmla="*/ 171 h 152"/>
                  <a:gd name="T10" fmla="*/ 879 w 436"/>
                  <a:gd name="T11" fmla="*/ 179 h 152"/>
                  <a:gd name="T12" fmla="*/ 846 w 436"/>
                  <a:gd name="T13" fmla="*/ 215 h 152"/>
                  <a:gd name="T14" fmla="*/ 849 w 436"/>
                  <a:gd name="T15" fmla="*/ 242 h 152"/>
                  <a:gd name="T16" fmla="*/ 853 w 436"/>
                  <a:gd name="T17" fmla="*/ 262 h 152"/>
                  <a:gd name="T18" fmla="*/ 858 w 436"/>
                  <a:gd name="T19" fmla="*/ 277 h 152"/>
                  <a:gd name="T20" fmla="*/ 849 w 436"/>
                  <a:gd name="T21" fmla="*/ 299 h 152"/>
                  <a:gd name="T22" fmla="*/ 823 w 436"/>
                  <a:gd name="T23" fmla="*/ 294 h 152"/>
                  <a:gd name="T24" fmla="*/ 802 w 436"/>
                  <a:gd name="T25" fmla="*/ 316 h 152"/>
                  <a:gd name="T26" fmla="*/ 813 w 436"/>
                  <a:gd name="T27" fmla="*/ 257 h 152"/>
                  <a:gd name="T28" fmla="*/ 792 w 436"/>
                  <a:gd name="T29" fmla="*/ 245 h 152"/>
                  <a:gd name="T30" fmla="*/ 806 w 436"/>
                  <a:gd name="T31" fmla="*/ 228 h 152"/>
                  <a:gd name="T32" fmla="*/ 802 w 436"/>
                  <a:gd name="T33" fmla="*/ 218 h 152"/>
                  <a:gd name="T34" fmla="*/ 750 w 436"/>
                  <a:gd name="T35" fmla="*/ 230 h 152"/>
                  <a:gd name="T36" fmla="*/ 743 w 436"/>
                  <a:gd name="T37" fmla="*/ 208 h 152"/>
                  <a:gd name="T38" fmla="*/ 696 w 436"/>
                  <a:gd name="T39" fmla="*/ 230 h 152"/>
                  <a:gd name="T40" fmla="*/ 750 w 436"/>
                  <a:gd name="T41" fmla="*/ 252 h 152"/>
                  <a:gd name="T42" fmla="*/ 715 w 436"/>
                  <a:gd name="T43" fmla="*/ 286 h 152"/>
                  <a:gd name="T44" fmla="*/ 729 w 436"/>
                  <a:gd name="T45" fmla="*/ 308 h 152"/>
                  <a:gd name="T46" fmla="*/ 738 w 436"/>
                  <a:gd name="T47" fmla="*/ 338 h 152"/>
                  <a:gd name="T48" fmla="*/ 724 w 436"/>
                  <a:gd name="T49" fmla="*/ 340 h 152"/>
                  <a:gd name="T50" fmla="*/ 736 w 436"/>
                  <a:gd name="T51" fmla="*/ 352 h 152"/>
                  <a:gd name="T52" fmla="*/ 720 w 436"/>
                  <a:gd name="T53" fmla="*/ 372 h 152"/>
                  <a:gd name="T54" fmla="*/ 0 w 436"/>
                  <a:gd name="T55" fmla="*/ 365 h 152"/>
                  <a:gd name="T56" fmla="*/ 171 w 436"/>
                  <a:gd name="T57" fmla="*/ 2 h 15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436" h="152">
                    <a:moveTo>
                      <a:pt x="73" y="1"/>
                    </a:moveTo>
                    <a:lnTo>
                      <a:pt x="436" y="0"/>
                    </a:lnTo>
                    <a:cubicBezTo>
                      <a:pt x="430" y="15"/>
                      <a:pt x="429" y="42"/>
                      <a:pt x="416" y="54"/>
                    </a:cubicBezTo>
                    <a:cubicBezTo>
                      <a:pt x="410" y="60"/>
                      <a:pt x="405" y="63"/>
                      <a:pt x="397" y="68"/>
                    </a:cubicBezTo>
                    <a:cubicBezTo>
                      <a:pt x="396" y="69"/>
                      <a:pt x="392" y="70"/>
                      <a:pt x="392" y="70"/>
                    </a:cubicBezTo>
                    <a:cubicBezTo>
                      <a:pt x="377" y="63"/>
                      <a:pt x="385" y="68"/>
                      <a:pt x="375" y="73"/>
                    </a:cubicBezTo>
                    <a:cubicBezTo>
                      <a:pt x="371" y="82"/>
                      <a:pt x="371" y="83"/>
                      <a:pt x="361" y="88"/>
                    </a:cubicBezTo>
                    <a:cubicBezTo>
                      <a:pt x="359" y="92"/>
                      <a:pt x="364" y="93"/>
                      <a:pt x="362" y="99"/>
                    </a:cubicBezTo>
                    <a:cubicBezTo>
                      <a:pt x="363" y="102"/>
                      <a:pt x="364" y="105"/>
                      <a:pt x="364" y="107"/>
                    </a:cubicBezTo>
                    <a:cubicBezTo>
                      <a:pt x="365" y="109"/>
                      <a:pt x="366" y="111"/>
                      <a:pt x="366" y="113"/>
                    </a:cubicBezTo>
                    <a:cubicBezTo>
                      <a:pt x="365" y="115"/>
                      <a:pt x="364" y="120"/>
                      <a:pt x="362" y="122"/>
                    </a:cubicBezTo>
                    <a:cubicBezTo>
                      <a:pt x="359" y="123"/>
                      <a:pt x="354" y="119"/>
                      <a:pt x="351" y="120"/>
                    </a:cubicBezTo>
                    <a:cubicBezTo>
                      <a:pt x="347" y="129"/>
                      <a:pt x="352" y="127"/>
                      <a:pt x="342" y="129"/>
                    </a:cubicBezTo>
                    <a:cubicBezTo>
                      <a:pt x="340" y="123"/>
                      <a:pt x="345" y="111"/>
                      <a:pt x="347" y="105"/>
                    </a:cubicBezTo>
                    <a:cubicBezTo>
                      <a:pt x="347" y="100"/>
                      <a:pt x="338" y="102"/>
                      <a:pt x="338" y="100"/>
                    </a:cubicBezTo>
                    <a:cubicBezTo>
                      <a:pt x="338" y="98"/>
                      <a:pt x="344" y="95"/>
                      <a:pt x="344" y="93"/>
                    </a:cubicBezTo>
                    <a:cubicBezTo>
                      <a:pt x="344" y="92"/>
                      <a:pt x="344" y="89"/>
                      <a:pt x="342" y="89"/>
                    </a:cubicBezTo>
                    <a:cubicBezTo>
                      <a:pt x="339" y="89"/>
                      <a:pt x="324" y="94"/>
                      <a:pt x="320" y="94"/>
                    </a:cubicBezTo>
                    <a:cubicBezTo>
                      <a:pt x="317" y="86"/>
                      <a:pt x="328" y="88"/>
                      <a:pt x="317" y="85"/>
                    </a:cubicBezTo>
                    <a:cubicBezTo>
                      <a:pt x="311" y="91"/>
                      <a:pt x="306" y="93"/>
                      <a:pt x="297" y="94"/>
                    </a:cubicBezTo>
                    <a:cubicBezTo>
                      <a:pt x="300" y="104"/>
                      <a:pt x="307" y="101"/>
                      <a:pt x="320" y="103"/>
                    </a:cubicBezTo>
                    <a:cubicBezTo>
                      <a:pt x="318" y="109"/>
                      <a:pt x="311" y="111"/>
                      <a:pt x="305" y="117"/>
                    </a:cubicBezTo>
                    <a:lnTo>
                      <a:pt x="311" y="126"/>
                    </a:lnTo>
                    <a:lnTo>
                      <a:pt x="315" y="138"/>
                    </a:lnTo>
                    <a:lnTo>
                      <a:pt x="309" y="139"/>
                    </a:lnTo>
                    <a:lnTo>
                      <a:pt x="314" y="144"/>
                    </a:lnTo>
                    <a:lnTo>
                      <a:pt x="307" y="152"/>
                    </a:lnTo>
                    <a:lnTo>
                      <a:pt x="0" y="149"/>
                    </a:lnTo>
                    <a:lnTo>
                      <a:pt x="73" y="1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Freeform 44"/>
              <p:cNvSpPr>
                <a:spLocks noChangeArrowheads="1"/>
              </p:cNvSpPr>
              <p:nvPr userDrawn="1"/>
            </p:nvSpPr>
            <p:spPr bwMode="auto">
              <a:xfrm>
                <a:off x="2729" y="-9"/>
                <a:ext cx="47" cy="134"/>
              </a:xfrm>
              <a:custGeom>
                <a:avLst/>
                <a:gdLst>
                  <a:gd name="T0" fmla="*/ 5 w 47"/>
                  <a:gd name="T1" fmla="*/ 127 h 165"/>
                  <a:gd name="T2" fmla="*/ 15 w 47"/>
                  <a:gd name="T3" fmla="*/ 88 h 165"/>
                  <a:gd name="T4" fmla="*/ 17 w 47"/>
                  <a:gd name="T5" fmla="*/ 55 h 165"/>
                  <a:gd name="T6" fmla="*/ 11 w 47"/>
                  <a:gd name="T7" fmla="*/ 32 h 165"/>
                  <a:gd name="T8" fmla="*/ 17 w 47"/>
                  <a:gd name="T9" fmla="*/ 10 h 165"/>
                  <a:gd name="T10" fmla="*/ 21 w 47"/>
                  <a:gd name="T11" fmla="*/ 0 h 165"/>
                  <a:gd name="T12" fmla="*/ 31 w 47"/>
                  <a:gd name="T13" fmla="*/ 24 h 165"/>
                  <a:gd name="T14" fmla="*/ 47 w 47"/>
                  <a:gd name="T15" fmla="*/ 80 h 165"/>
                  <a:gd name="T16" fmla="*/ 31 w 47"/>
                  <a:gd name="T17" fmla="*/ 88 h 165"/>
                  <a:gd name="T18" fmla="*/ 23 w 47"/>
                  <a:gd name="T19" fmla="*/ 102 h 165"/>
                  <a:gd name="T20" fmla="*/ 21 w 47"/>
                  <a:gd name="T21" fmla="*/ 107 h 165"/>
                  <a:gd name="T22" fmla="*/ 27 w 47"/>
                  <a:gd name="T23" fmla="*/ 109 h 165"/>
                  <a:gd name="T24" fmla="*/ 31 w 47"/>
                  <a:gd name="T25" fmla="*/ 119 h 165"/>
                  <a:gd name="T26" fmla="*/ 13 w 47"/>
                  <a:gd name="T27" fmla="*/ 120 h 165"/>
                  <a:gd name="T28" fmla="*/ 7 w 47"/>
                  <a:gd name="T29" fmla="*/ 130 h 165"/>
                  <a:gd name="T30" fmla="*/ 3 w 47"/>
                  <a:gd name="T31" fmla="*/ 125 h 165"/>
                  <a:gd name="T32" fmla="*/ 5 w 47"/>
                  <a:gd name="T33" fmla="*/ 127 h 16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47" h="165">
                    <a:moveTo>
                      <a:pt x="5" y="156"/>
                    </a:moveTo>
                    <a:cubicBezTo>
                      <a:pt x="0" y="141"/>
                      <a:pt x="1" y="118"/>
                      <a:pt x="15" y="108"/>
                    </a:cubicBezTo>
                    <a:cubicBezTo>
                      <a:pt x="16" y="95"/>
                      <a:pt x="17" y="81"/>
                      <a:pt x="17" y="68"/>
                    </a:cubicBezTo>
                    <a:cubicBezTo>
                      <a:pt x="17" y="58"/>
                      <a:pt x="11" y="40"/>
                      <a:pt x="11" y="40"/>
                    </a:cubicBezTo>
                    <a:cubicBezTo>
                      <a:pt x="14" y="20"/>
                      <a:pt x="11" y="29"/>
                      <a:pt x="17" y="12"/>
                    </a:cubicBezTo>
                    <a:cubicBezTo>
                      <a:pt x="18" y="8"/>
                      <a:pt x="21" y="0"/>
                      <a:pt x="21" y="0"/>
                    </a:cubicBezTo>
                    <a:cubicBezTo>
                      <a:pt x="38" y="6"/>
                      <a:pt x="33" y="7"/>
                      <a:pt x="31" y="30"/>
                    </a:cubicBezTo>
                    <a:cubicBezTo>
                      <a:pt x="38" y="52"/>
                      <a:pt x="40" y="76"/>
                      <a:pt x="47" y="98"/>
                    </a:cubicBezTo>
                    <a:cubicBezTo>
                      <a:pt x="44" y="116"/>
                      <a:pt x="45" y="113"/>
                      <a:pt x="31" y="108"/>
                    </a:cubicBezTo>
                    <a:cubicBezTo>
                      <a:pt x="25" y="118"/>
                      <a:pt x="28" y="112"/>
                      <a:pt x="23" y="126"/>
                    </a:cubicBezTo>
                    <a:cubicBezTo>
                      <a:pt x="22" y="128"/>
                      <a:pt x="21" y="132"/>
                      <a:pt x="21" y="132"/>
                    </a:cubicBezTo>
                    <a:cubicBezTo>
                      <a:pt x="23" y="133"/>
                      <a:pt x="26" y="132"/>
                      <a:pt x="27" y="134"/>
                    </a:cubicBezTo>
                    <a:cubicBezTo>
                      <a:pt x="29" y="137"/>
                      <a:pt x="31" y="146"/>
                      <a:pt x="31" y="146"/>
                    </a:cubicBezTo>
                    <a:cubicBezTo>
                      <a:pt x="27" y="165"/>
                      <a:pt x="23" y="155"/>
                      <a:pt x="13" y="148"/>
                    </a:cubicBezTo>
                    <a:cubicBezTo>
                      <a:pt x="11" y="152"/>
                      <a:pt x="11" y="160"/>
                      <a:pt x="7" y="160"/>
                    </a:cubicBezTo>
                    <a:cubicBezTo>
                      <a:pt x="5" y="160"/>
                      <a:pt x="4" y="156"/>
                      <a:pt x="3" y="154"/>
                    </a:cubicBezTo>
                    <a:cubicBezTo>
                      <a:pt x="3" y="153"/>
                      <a:pt x="4" y="155"/>
                      <a:pt x="5" y="156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Freeform 45"/>
              <p:cNvSpPr>
                <a:spLocks noChangeArrowheads="1"/>
              </p:cNvSpPr>
              <p:nvPr userDrawn="1"/>
            </p:nvSpPr>
            <p:spPr bwMode="auto">
              <a:xfrm>
                <a:off x="2701" y="103"/>
                <a:ext cx="138" cy="84"/>
              </a:xfrm>
              <a:custGeom>
                <a:avLst/>
                <a:gdLst>
                  <a:gd name="T0" fmla="*/ 26 w 138"/>
                  <a:gd name="T1" fmla="*/ 50 h 103"/>
                  <a:gd name="T2" fmla="*/ 30 w 138"/>
                  <a:gd name="T3" fmla="*/ 35 h 103"/>
                  <a:gd name="T4" fmla="*/ 50 w 138"/>
                  <a:gd name="T5" fmla="*/ 27 h 103"/>
                  <a:gd name="T6" fmla="*/ 54 w 138"/>
                  <a:gd name="T7" fmla="*/ 37 h 103"/>
                  <a:gd name="T8" fmla="*/ 66 w 138"/>
                  <a:gd name="T9" fmla="*/ 40 h 103"/>
                  <a:gd name="T10" fmla="*/ 80 w 138"/>
                  <a:gd name="T11" fmla="*/ 45 h 103"/>
                  <a:gd name="T12" fmla="*/ 116 w 138"/>
                  <a:gd name="T13" fmla="*/ 27 h 103"/>
                  <a:gd name="T14" fmla="*/ 130 w 138"/>
                  <a:gd name="T15" fmla="*/ 14 h 103"/>
                  <a:gd name="T16" fmla="*/ 138 w 138"/>
                  <a:gd name="T17" fmla="*/ 9 h 103"/>
                  <a:gd name="T18" fmla="*/ 106 w 138"/>
                  <a:gd name="T19" fmla="*/ 40 h 103"/>
                  <a:gd name="T20" fmla="*/ 84 w 138"/>
                  <a:gd name="T21" fmla="*/ 55 h 103"/>
                  <a:gd name="T22" fmla="*/ 66 w 138"/>
                  <a:gd name="T23" fmla="*/ 66 h 103"/>
                  <a:gd name="T24" fmla="*/ 48 w 138"/>
                  <a:gd name="T25" fmla="*/ 84 h 103"/>
                  <a:gd name="T26" fmla="*/ 26 w 138"/>
                  <a:gd name="T27" fmla="*/ 73 h 103"/>
                  <a:gd name="T28" fmla="*/ 20 w 138"/>
                  <a:gd name="T29" fmla="*/ 71 h 103"/>
                  <a:gd name="T30" fmla="*/ 22 w 138"/>
                  <a:gd name="T31" fmla="*/ 79 h 103"/>
                  <a:gd name="T32" fmla="*/ 0 w 138"/>
                  <a:gd name="T33" fmla="*/ 79 h 103"/>
                  <a:gd name="T34" fmla="*/ 10 w 138"/>
                  <a:gd name="T35" fmla="*/ 64 h 103"/>
                  <a:gd name="T36" fmla="*/ 26 w 138"/>
                  <a:gd name="T37" fmla="*/ 50 h 10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38" h="103">
                    <a:moveTo>
                      <a:pt x="26" y="61"/>
                    </a:moveTo>
                    <a:cubicBezTo>
                      <a:pt x="29" y="53"/>
                      <a:pt x="33" y="51"/>
                      <a:pt x="30" y="43"/>
                    </a:cubicBezTo>
                    <a:cubicBezTo>
                      <a:pt x="33" y="27"/>
                      <a:pt x="37" y="24"/>
                      <a:pt x="50" y="33"/>
                    </a:cubicBezTo>
                    <a:cubicBezTo>
                      <a:pt x="51" y="37"/>
                      <a:pt x="53" y="41"/>
                      <a:pt x="54" y="45"/>
                    </a:cubicBezTo>
                    <a:cubicBezTo>
                      <a:pt x="55" y="49"/>
                      <a:pt x="66" y="49"/>
                      <a:pt x="66" y="49"/>
                    </a:cubicBezTo>
                    <a:cubicBezTo>
                      <a:pt x="75" y="43"/>
                      <a:pt x="77" y="45"/>
                      <a:pt x="80" y="55"/>
                    </a:cubicBezTo>
                    <a:cubicBezTo>
                      <a:pt x="92" y="47"/>
                      <a:pt x="101" y="37"/>
                      <a:pt x="116" y="33"/>
                    </a:cubicBezTo>
                    <a:cubicBezTo>
                      <a:pt x="125" y="19"/>
                      <a:pt x="120" y="24"/>
                      <a:pt x="130" y="17"/>
                    </a:cubicBezTo>
                    <a:cubicBezTo>
                      <a:pt x="134" y="11"/>
                      <a:pt x="134" y="0"/>
                      <a:pt x="138" y="11"/>
                    </a:cubicBezTo>
                    <a:cubicBezTo>
                      <a:pt x="135" y="31"/>
                      <a:pt x="126" y="45"/>
                      <a:pt x="106" y="49"/>
                    </a:cubicBezTo>
                    <a:cubicBezTo>
                      <a:pt x="97" y="55"/>
                      <a:pt x="93" y="61"/>
                      <a:pt x="84" y="67"/>
                    </a:cubicBezTo>
                    <a:cubicBezTo>
                      <a:pt x="80" y="79"/>
                      <a:pt x="79" y="79"/>
                      <a:pt x="66" y="81"/>
                    </a:cubicBezTo>
                    <a:cubicBezTo>
                      <a:pt x="60" y="90"/>
                      <a:pt x="57" y="97"/>
                      <a:pt x="48" y="103"/>
                    </a:cubicBezTo>
                    <a:cubicBezTo>
                      <a:pt x="42" y="94"/>
                      <a:pt x="37" y="93"/>
                      <a:pt x="26" y="89"/>
                    </a:cubicBezTo>
                    <a:cubicBezTo>
                      <a:pt x="24" y="88"/>
                      <a:pt x="20" y="87"/>
                      <a:pt x="20" y="87"/>
                    </a:cubicBezTo>
                    <a:cubicBezTo>
                      <a:pt x="10" y="90"/>
                      <a:pt x="14" y="94"/>
                      <a:pt x="22" y="97"/>
                    </a:cubicBezTo>
                    <a:cubicBezTo>
                      <a:pt x="14" y="103"/>
                      <a:pt x="9" y="100"/>
                      <a:pt x="0" y="97"/>
                    </a:cubicBezTo>
                    <a:cubicBezTo>
                      <a:pt x="2" y="87"/>
                      <a:pt x="1" y="82"/>
                      <a:pt x="10" y="79"/>
                    </a:cubicBezTo>
                    <a:cubicBezTo>
                      <a:pt x="15" y="63"/>
                      <a:pt x="14" y="69"/>
                      <a:pt x="26" y="61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Freeform 46"/>
              <p:cNvSpPr>
                <a:spLocks noChangeArrowheads="1"/>
              </p:cNvSpPr>
              <p:nvPr userDrawn="1"/>
            </p:nvSpPr>
            <p:spPr bwMode="auto">
              <a:xfrm>
                <a:off x="2553" y="182"/>
                <a:ext cx="187" cy="176"/>
              </a:xfrm>
              <a:custGeom>
                <a:avLst/>
                <a:gdLst>
                  <a:gd name="T0" fmla="*/ 157 w 188"/>
                  <a:gd name="T1" fmla="*/ 20 h 214"/>
                  <a:gd name="T2" fmla="*/ 159 w 188"/>
                  <a:gd name="T3" fmla="*/ 5 h 214"/>
                  <a:gd name="T4" fmla="*/ 169 w 188"/>
                  <a:gd name="T5" fmla="*/ 0 h 214"/>
                  <a:gd name="T6" fmla="*/ 181 w 188"/>
                  <a:gd name="T7" fmla="*/ 20 h 214"/>
                  <a:gd name="T8" fmla="*/ 187 w 188"/>
                  <a:gd name="T9" fmla="*/ 35 h 214"/>
                  <a:gd name="T10" fmla="*/ 177 w 188"/>
                  <a:gd name="T11" fmla="*/ 48 h 214"/>
                  <a:gd name="T12" fmla="*/ 169 w 188"/>
                  <a:gd name="T13" fmla="*/ 63 h 214"/>
                  <a:gd name="T14" fmla="*/ 161 w 188"/>
                  <a:gd name="T15" fmla="*/ 104 h 214"/>
                  <a:gd name="T16" fmla="*/ 143 w 188"/>
                  <a:gd name="T17" fmla="*/ 112 h 214"/>
                  <a:gd name="T18" fmla="*/ 119 w 188"/>
                  <a:gd name="T19" fmla="*/ 113 h 214"/>
                  <a:gd name="T20" fmla="*/ 111 w 188"/>
                  <a:gd name="T21" fmla="*/ 102 h 214"/>
                  <a:gd name="T22" fmla="*/ 101 w 188"/>
                  <a:gd name="T23" fmla="*/ 120 h 214"/>
                  <a:gd name="T24" fmla="*/ 90 w 188"/>
                  <a:gd name="T25" fmla="*/ 123 h 214"/>
                  <a:gd name="T26" fmla="*/ 80 w 188"/>
                  <a:gd name="T27" fmla="*/ 109 h 214"/>
                  <a:gd name="T28" fmla="*/ 58 w 188"/>
                  <a:gd name="T29" fmla="*/ 118 h 214"/>
                  <a:gd name="T30" fmla="*/ 76 w 188"/>
                  <a:gd name="T31" fmla="*/ 117 h 214"/>
                  <a:gd name="T32" fmla="*/ 78 w 188"/>
                  <a:gd name="T33" fmla="*/ 132 h 214"/>
                  <a:gd name="T34" fmla="*/ 58 w 188"/>
                  <a:gd name="T35" fmla="*/ 137 h 214"/>
                  <a:gd name="T36" fmla="*/ 34 w 188"/>
                  <a:gd name="T37" fmla="*/ 137 h 214"/>
                  <a:gd name="T38" fmla="*/ 36 w 188"/>
                  <a:gd name="T39" fmla="*/ 127 h 214"/>
                  <a:gd name="T40" fmla="*/ 46 w 188"/>
                  <a:gd name="T41" fmla="*/ 118 h 214"/>
                  <a:gd name="T42" fmla="*/ 34 w 188"/>
                  <a:gd name="T43" fmla="*/ 122 h 214"/>
                  <a:gd name="T44" fmla="*/ 26 w 188"/>
                  <a:gd name="T45" fmla="*/ 137 h 214"/>
                  <a:gd name="T46" fmla="*/ 30 w 188"/>
                  <a:gd name="T47" fmla="*/ 156 h 214"/>
                  <a:gd name="T48" fmla="*/ 14 w 188"/>
                  <a:gd name="T49" fmla="*/ 164 h 214"/>
                  <a:gd name="T50" fmla="*/ 0 w 188"/>
                  <a:gd name="T51" fmla="*/ 176 h 214"/>
                  <a:gd name="T52" fmla="*/ 8 w 188"/>
                  <a:gd name="T53" fmla="*/ 155 h 214"/>
                  <a:gd name="T54" fmla="*/ 0 w 188"/>
                  <a:gd name="T55" fmla="*/ 135 h 214"/>
                  <a:gd name="T56" fmla="*/ 14 w 188"/>
                  <a:gd name="T57" fmla="*/ 125 h 214"/>
                  <a:gd name="T58" fmla="*/ 32 w 188"/>
                  <a:gd name="T59" fmla="*/ 110 h 214"/>
                  <a:gd name="T60" fmla="*/ 44 w 188"/>
                  <a:gd name="T61" fmla="*/ 97 h 214"/>
                  <a:gd name="T62" fmla="*/ 72 w 188"/>
                  <a:gd name="T63" fmla="*/ 95 h 214"/>
                  <a:gd name="T64" fmla="*/ 84 w 188"/>
                  <a:gd name="T65" fmla="*/ 92 h 214"/>
                  <a:gd name="T66" fmla="*/ 113 w 188"/>
                  <a:gd name="T67" fmla="*/ 64 h 214"/>
                  <a:gd name="T68" fmla="*/ 119 w 188"/>
                  <a:gd name="T69" fmla="*/ 76 h 214"/>
                  <a:gd name="T70" fmla="*/ 131 w 188"/>
                  <a:gd name="T71" fmla="*/ 63 h 214"/>
                  <a:gd name="T72" fmla="*/ 149 w 188"/>
                  <a:gd name="T73" fmla="*/ 44 h 214"/>
                  <a:gd name="T74" fmla="*/ 153 w 188"/>
                  <a:gd name="T75" fmla="*/ 35 h 214"/>
                  <a:gd name="T76" fmla="*/ 147 w 188"/>
                  <a:gd name="T77" fmla="*/ 31 h 214"/>
                  <a:gd name="T78" fmla="*/ 151 w 188"/>
                  <a:gd name="T79" fmla="*/ 26 h 214"/>
                  <a:gd name="T80" fmla="*/ 157 w 188"/>
                  <a:gd name="T81" fmla="*/ 20 h 21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88" h="214">
                    <a:moveTo>
                      <a:pt x="158" y="24"/>
                    </a:moveTo>
                    <a:cubicBezTo>
                      <a:pt x="156" y="18"/>
                      <a:pt x="160" y="6"/>
                      <a:pt x="160" y="6"/>
                    </a:cubicBezTo>
                    <a:cubicBezTo>
                      <a:pt x="167" y="16"/>
                      <a:pt x="167" y="8"/>
                      <a:pt x="170" y="0"/>
                    </a:cubicBezTo>
                    <a:cubicBezTo>
                      <a:pt x="181" y="4"/>
                      <a:pt x="179" y="14"/>
                      <a:pt x="182" y="24"/>
                    </a:cubicBezTo>
                    <a:cubicBezTo>
                      <a:pt x="184" y="30"/>
                      <a:pt x="188" y="42"/>
                      <a:pt x="188" y="42"/>
                    </a:cubicBezTo>
                    <a:cubicBezTo>
                      <a:pt x="183" y="56"/>
                      <a:pt x="188" y="52"/>
                      <a:pt x="178" y="58"/>
                    </a:cubicBezTo>
                    <a:cubicBezTo>
                      <a:pt x="174" y="63"/>
                      <a:pt x="170" y="76"/>
                      <a:pt x="170" y="76"/>
                    </a:cubicBezTo>
                    <a:cubicBezTo>
                      <a:pt x="169" y="100"/>
                      <a:pt x="173" y="110"/>
                      <a:pt x="162" y="126"/>
                    </a:cubicBezTo>
                    <a:cubicBezTo>
                      <a:pt x="150" y="118"/>
                      <a:pt x="155" y="132"/>
                      <a:pt x="144" y="136"/>
                    </a:cubicBezTo>
                    <a:cubicBezTo>
                      <a:pt x="135" y="134"/>
                      <a:pt x="129" y="135"/>
                      <a:pt x="120" y="138"/>
                    </a:cubicBezTo>
                    <a:cubicBezTo>
                      <a:pt x="114" y="129"/>
                      <a:pt x="122" y="127"/>
                      <a:pt x="112" y="124"/>
                    </a:cubicBezTo>
                    <a:cubicBezTo>
                      <a:pt x="108" y="130"/>
                      <a:pt x="108" y="142"/>
                      <a:pt x="102" y="146"/>
                    </a:cubicBezTo>
                    <a:cubicBezTo>
                      <a:pt x="98" y="148"/>
                      <a:pt x="90" y="150"/>
                      <a:pt x="90" y="150"/>
                    </a:cubicBezTo>
                    <a:cubicBezTo>
                      <a:pt x="87" y="141"/>
                      <a:pt x="89" y="135"/>
                      <a:pt x="80" y="132"/>
                    </a:cubicBezTo>
                    <a:cubicBezTo>
                      <a:pt x="68" y="134"/>
                      <a:pt x="65" y="134"/>
                      <a:pt x="58" y="144"/>
                    </a:cubicBezTo>
                    <a:cubicBezTo>
                      <a:pt x="66" y="150"/>
                      <a:pt x="68" y="147"/>
                      <a:pt x="76" y="142"/>
                    </a:cubicBezTo>
                    <a:cubicBezTo>
                      <a:pt x="81" y="146"/>
                      <a:pt x="85" y="155"/>
                      <a:pt x="78" y="160"/>
                    </a:cubicBezTo>
                    <a:cubicBezTo>
                      <a:pt x="75" y="162"/>
                      <a:pt x="62" y="165"/>
                      <a:pt x="58" y="166"/>
                    </a:cubicBezTo>
                    <a:cubicBezTo>
                      <a:pt x="48" y="173"/>
                      <a:pt x="44" y="173"/>
                      <a:pt x="34" y="166"/>
                    </a:cubicBezTo>
                    <a:cubicBezTo>
                      <a:pt x="35" y="162"/>
                      <a:pt x="34" y="158"/>
                      <a:pt x="36" y="154"/>
                    </a:cubicBezTo>
                    <a:cubicBezTo>
                      <a:pt x="38" y="150"/>
                      <a:pt x="55" y="146"/>
                      <a:pt x="46" y="144"/>
                    </a:cubicBezTo>
                    <a:cubicBezTo>
                      <a:pt x="42" y="143"/>
                      <a:pt x="34" y="148"/>
                      <a:pt x="34" y="148"/>
                    </a:cubicBezTo>
                    <a:cubicBezTo>
                      <a:pt x="32" y="155"/>
                      <a:pt x="28" y="159"/>
                      <a:pt x="26" y="166"/>
                    </a:cubicBezTo>
                    <a:cubicBezTo>
                      <a:pt x="36" y="182"/>
                      <a:pt x="36" y="173"/>
                      <a:pt x="30" y="190"/>
                    </a:cubicBezTo>
                    <a:cubicBezTo>
                      <a:pt x="28" y="196"/>
                      <a:pt x="14" y="200"/>
                      <a:pt x="14" y="200"/>
                    </a:cubicBezTo>
                    <a:cubicBezTo>
                      <a:pt x="5" y="214"/>
                      <a:pt x="11" y="210"/>
                      <a:pt x="0" y="214"/>
                    </a:cubicBezTo>
                    <a:cubicBezTo>
                      <a:pt x="2" y="202"/>
                      <a:pt x="5" y="198"/>
                      <a:pt x="8" y="188"/>
                    </a:cubicBezTo>
                    <a:cubicBezTo>
                      <a:pt x="6" y="178"/>
                      <a:pt x="3" y="173"/>
                      <a:pt x="0" y="164"/>
                    </a:cubicBezTo>
                    <a:cubicBezTo>
                      <a:pt x="3" y="156"/>
                      <a:pt x="7" y="157"/>
                      <a:pt x="14" y="152"/>
                    </a:cubicBezTo>
                    <a:cubicBezTo>
                      <a:pt x="18" y="141"/>
                      <a:pt x="23" y="140"/>
                      <a:pt x="32" y="134"/>
                    </a:cubicBezTo>
                    <a:cubicBezTo>
                      <a:pt x="37" y="127"/>
                      <a:pt x="37" y="123"/>
                      <a:pt x="44" y="118"/>
                    </a:cubicBezTo>
                    <a:cubicBezTo>
                      <a:pt x="64" y="121"/>
                      <a:pt x="55" y="122"/>
                      <a:pt x="72" y="116"/>
                    </a:cubicBezTo>
                    <a:cubicBezTo>
                      <a:pt x="76" y="115"/>
                      <a:pt x="84" y="112"/>
                      <a:pt x="84" y="112"/>
                    </a:cubicBezTo>
                    <a:cubicBezTo>
                      <a:pt x="105" y="119"/>
                      <a:pt x="97" y="84"/>
                      <a:pt x="114" y="78"/>
                    </a:cubicBezTo>
                    <a:cubicBezTo>
                      <a:pt x="117" y="87"/>
                      <a:pt x="110" y="89"/>
                      <a:pt x="120" y="92"/>
                    </a:cubicBezTo>
                    <a:cubicBezTo>
                      <a:pt x="125" y="85"/>
                      <a:pt x="125" y="81"/>
                      <a:pt x="132" y="76"/>
                    </a:cubicBezTo>
                    <a:cubicBezTo>
                      <a:pt x="138" y="68"/>
                      <a:pt x="146" y="65"/>
                      <a:pt x="150" y="54"/>
                    </a:cubicBezTo>
                    <a:cubicBezTo>
                      <a:pt x="151" y="50"/>
                      <a:pt x="154" y="42"/>
                      <a:pt x="154" y="42"/>
                    </a:cubicBezTo>
                    <a:cubicBezTo>
                      <a:pt x="152" y="41"/>
                      <a:pt x="148" y="40"/>
                      <a:pt x="148" y="38"/>
                    </a:cubicBezTo>
                    <a:cubicBezTo>
                      <a:pt x="148" y="36"/>
                      <a:pt x="161" y="33"/>
                      <a:pt x="152" y="32"/>
                    </a:cubicBezTo>
                    <a:lnTo>
                      <a:pt x="158" y="24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Freeform 47"/>
              <p:cNvSpPr>
                <a:spLocks noChangeArrowheads="1"/>
              </p:cNvSpPr>
              <p:nvPr userDrawn="1"/>
            </p:nvSpPr>
            <p:spPr bwMode="auto">
              <a:xfrm>
                <a:off x="2677" y="233"/>
                <a:ext cx="14" cy="10"/>
              </a:xfrm>
              <a:custGeom>
                <a:avLst/>
                <a:gdLst>
                  <a:gd name="T0" fmla="*/ 0 w 13"/>
                  <a:gd name="T1" fmla="*/ 7 h 13"/>
                  <a:gd name="T2" fmla="*/ 4 w 13"/>
                  <a:gd name="T3" fmla="*/ 10 h 13"/>
                  <a:gd name="T4" fmla="*/ 0 w 13"/>
                  <a:gd name="T5" fmla="*/ 7 h 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3" h="13">
                    <a:moveTo>
                      <a:pt x="0" y="9"/>
                    </a:moveTo>
                    <a:cubicBezTo>
                      <a:pt x="6" y="0"/>
                      <a:pt x="13" y="7"/>
                      <a:pt x="4" y="13"/>
                    </a:cubicBezTo>
                    <a:cubicBezTo>
                      <a:pt x="0" y="6"/>
                      <a:pt x="0" y="5"/>
                      <a:pt x="0" y="9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Freeform 48"/>
              <p:cNvSpPr>
                <a:spLocks noChangeArrowheads="1"/>
              </p:cNvSpPr>
              <p:nvPr userDrawn="1"/>
            </p:nvSpPr>
            <p:spPr bwMode="auto">
              <a:xfrm>
                <a:off x="1627" y="353"/>
                <a:ext cx="813" cy="462"/>
              </a:xfrm>
              <a:custGeom>
                <a:avLst/>
                <a:gdLst>
                  <a:gd name="T0" fmla="*/ 813 w 812"/>
                  <a:gd name="T1" fmla="*/ 21 h 564"/>
                  <a:gd name="T2" fmla="*/ 779 w 812"/>
                  <a:gd name="T3" fmla="*/ 64 h 564"/>
                  <a:gd name="T4" fmla="*/ 749 w 812"/>
                  <a:gd name="T5" fmla="*/ 100 h 564"/>
                  <a:gd name="T6" fmla="*/ 723 w 812"/>
                  <a:gd name="T7" fmla="*/ 116 h 564"/>
                  <a:gd name="T8" fmla="*/ 635 w 812"/>
                  <a:gd name="T9" fmla="*/ 147 h 564"/>
                  <a:gd name="T10" fmla="*/ 633 w 812"/>
                  <a:gd name="T11" fmla="*/ 172 h 564"/>
                  <a:gd name="T12" fmla="*/ 605 w 812"/>
                  <a:gd name="T13" fmla="*/ 188 h 564"/>
                  <a:gd name="T14" fmla="*/ 621 w 812"/>
                  <a:gd name="T15" fmla="*/ 146 h 564"/>
                  <a:gd name="T16" fmla="*/ 577 w 812"/>
                  <a:gd name="T17" fmla="*/ 154 h 564"/>
                  <a:gd name="T18" fmla="*/ 557 w 812"/>
                  <a:gd name="T19" fmla="*/ 179 h 564"/>
                  <a:gd name="T20" fmla="*/ 597 w 812"/>
                  <a:gd name="T21" fmla="*/ 229 h 564"/>
                  <a:gd name="T22" fmla="*/ 595 w 812"/>
                  <a:gd name="T23" fmla="*/ 301 h 564"/>
                  <a:gd name="T24" fmla="*/ 543 w 812"/>
                  <a:gd name="T25" fmla="*/ 333 h 564"/>
                  <a:gd name="T26" fmla="*/ 523 w 812"/>
                  <a:gd name="T27" fmla="*/ 316 h 564"/>
                  <a:gd name="T28" fmla="*/ 483 w 812"/>
                  <a:gd name="T29" fmla="*/ 285 h 564"/>
                  <a:gd name="T30" fmla="*/ 463 w 812"/>
                  <a:gd name="T31" fmla="*/ 285 h 564"/>
                  <a:gd name="T32" fmla="*/ 451 w 812"/>
                  <a:gd name="T33" fmla="*/ 323 h 564"/>
                  <a:gd name="T34" fmla="*/ 501 w 812"/>
                  <a:gd name="T35" fmla="*/ 380 h 564"/>
                  <a:gd name="T36" fmla="*/ 511 w 812"/>
                  <a:gd name="T37" fmla="*/ 429 h 564"/>
                  <a:gd name="T38" fmla="*/ 527 w 812"/>
                  <a:gd name="T39" fmla="*/ 459 h 564"/>
                  <a:gd name="T40" fmla="*/ 493 w 812"/>
                  <a:gd name="T41" fmla="*/ 446 h 564"/>
                  <a:gd name="T42" fmla="*/ 471 w 812"/>
                  <a:gd name="T43" fmla="*/ 424 h 564"/>
                  <a:gd name="T44" fmla="*/ 423 w 812"/>
                  <a:gd name="T45" fmla="*/ 347 h 564"/>
                  <a:gd name="T46" fmla="*/ 427 w 812"/>
                  <a:gd name="T47" fmla="*/ 254 h 564"/>
                  <a:gd name="T48" fmla="*/ 423 w 812"/>
                  <a:gd name="T49" fmla="*/ 220 h 564"/>
                  <a:gd name="T50" fmla="*/ 413 w 812"/>
                  <a:gd name="T51" fmla="*/ 226 h 564"/>
                  <a:gd name="T52" fmla="*/ 386 w 812"/>
                  <a:gd name="T53" fmla="*/ 218 h 564"/>
                  <a:gd name="T54" fmla="*/ 360 w 812"/>
                  <a:gd name="T55" fmla="*/ 139 h 564"/>
                  <a:gd name="T56" fmla="*/ 330 w 812"/>
                  <a:gd name="T57" fmla="*/ 136 h 564"/>
                  <a:gd name="T58" fmla="*/ 288 w 812"/>
                  <a:gd name="T59" fmla="*/ 141 h 564"/>
                  <a:gd name="T60" fmla="*/ 242 w 812"/>
                  <a:gd name="T61" fmla="*/ 190 h 564"/>
                  <a:gd name="T62" fmla="*/ 196 w 812"/>
                  <a:gd name="T63" fmla="*/ 220 h 564"/>
                  <a:gd name="T64" fmla="*/ 184 w 812"/>
                  <a:gd name="T65" fmla="*/ 224 h 564"/>
                  <a:gd name="T66" fmla="*/ 160 w 812"/>
                  <a:gd name="T67" fmla="*/ 269 h 564"/>
                  <a:gd name="T68" fmla="*/ 152 w 812"/>
                  <a:gd name="T69" fmla="*/ 290 h 564"/>
                  <a:gd name="T70" fmla="*/ 128 w 812"/>
                  <a:gd name="T71" fmla="*/ 331 h 564"/>
                  <a:gd name="T72" fmla="*/ 94 w 812"/>
                  <a:gd name="T73" fmla="*/ 321 h 564"/>
                  <a:gd name="T74" fmla="*/ 66 w 812"/>
                  <a:gd name="T75" fmla="*/ 211 h 564"/>
                  <a:gd name="T76" fmla="*/ 72 w 812"/>
                  <a:gd name="T77" fmla="*/ 128 h 564"/>
                  <a:gd name="T78" fmla="*/ 44 w 812"/>
                  <a:gd name="T79" fmla="*/ 147 h 564"/>
                  <a:gd name="T80" fmla="*/ 20 w 812"/>
                  <a:gd name="T81" fmla="*/ 123 h 564"/>
                  <a:gd name="T82" fmla="*/ 24 w 812"/>
                  <a:gd name="T83" fmla="*/ 113 h 564"/>
                  <a:gd name="T84" fmla="*/ 0 w 812"/>
                  <a:gd name="T85" fmla="*/ 75 h 564"/>
                  <a:gd name="T86" fmla="*/ 799 w 812"/>
                  <a:gd name="T87" fmla="*/ 5 h 56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812" h="564">
                    <a:moveTo>
                      <a:pt x="798" y="6"/>
                    </a:moveTo>
                    <a:cubicBezTo>
                      <a:pt x="801" y="15"/>
                      <a:pt x="809" y="16"/>
                      <a:pt x="812" y="26"/>
                    </a:cubicBezTo>
                    <a:cubicBezTo>
                      <a:pt x="809" y="36"/>
                      <a:pt x="801" y="41"/>
                      <a:pt x="796" y="50"/>
                    </a:cubicBezTo>
                    <a:cubicBezTo>
                      <a:pt x="791" y="61"/>
                      <a:pt x="788" y="71"/>
                      <a:pt x="778" y="78"/>
                    </a:cubicBezTo>
                    <a:cubicBezTo>
                      <a:pt x="773" y="85"/>
                      <a:pt x="771" y="88"/>
                      <a:pt x="774" y="96"/>
                    </a:cubicBezTo>
                    <a:cubicBezTo>
                      <a:pt x="767" y="107"/>
                      <a:pt x="758" y="114"/>
                      <a:pt x="748" y="122"/>
                    </a:cubicBezTo>
                    <a:cubicBezTo>
                      <a:pt x="744" y="125"/>
                      <a:pt x="736" y="130"/>
                      <a:pt x="736" y="130"/>
                    </a:cubicBezTo>
                    <a:cubicBezTo>
                      <a:pt x="740" y="141"/>
                      <a:pt x="731" y="140"/>
                      <a:pt x="722" y="142"/>
                    </a:cubicBezTo>
                    <a:cubicBezTo>
                      <a:pt x="716" y="148"/>
                      <a:pt x="712" y="151"/>
                      <a:pt x="704" y="154"/>
                    </a:cubicBezTo>
                    <a:cubicBezTo>
                      <a:pt x="686" y="150"/>
                      <a:pt x="650" y="169"/>
                      <a:pt x="634" y="180"/>
                    </a:cubicBezTo>
                    <a:cubicBezTo>
                      <a:pt x="636" y="189"/>
                      <a:pt x="631" y="193"/>
                      <a:pt x="640" y="196"/>
                    </a:cubicBezTo>
                    <a:cubicBezTo>
                      <a:pt x="643" y="205"/>
                      <a:pt x="640" y="207"/>
                      <a:pt x="632" y="210"/>
                    </a:cubicBezTo>
                    <a:cubicBezTo>
                      <a:pt x="626" y="219"/>
                      <a:pt x="623" y="226"/>
                      <a:pt x="614" y="232"/>
                    </a:cubicBezTo>
                    <a:cubicBezTo>
                      <a:pt x="611" y="231"/>
                      <a:pt x="606" y="233"/>
                      <a:pt x="604" y="230"/>
                    </a:cubicBezTo>
                    <a:cubicBezTo>
                      <a:pt x="599" y="220"/>
                      <a:pt x="610" y="199"/>
                      <a:pt x="620" y="196"/>
                    </a:cubicBezTo>
                    <a:cubicBezTo>
                      <a:pt x="623" y="187"/>
                      <a:pt x="617" y="187"/>
                      <a:pt x="620" y="178"/>
                    </a:cubicBezTo>
                    <a:cubicBezTo>
                      <a:pt x="617" y="164"/>
                      <a:pt x="609" y="168"/>
                      <a:pt x="598" y="172"/>
                    </a:cubicBezTo>
                    <a:cubicBezTo>
                      <a:pt x="592" y="180"/>
                      <a:pt x="585" y="185"/>
                      <a:pt x="576" y="188"/>
                    </a:cubicBezTo>
                    <a:cubicBezTo>
                      <a:pt x="572" y="194"/>
                      <a:pt x="568" y="200"/>
                      <a:pt x="564" y="206"/>
                    </a:cubicBezTo>
                    <a:cubicBezTo>
                      <a:pt x="561" y="210"/>
                      <a:pt x="556" y="218"/>
                      <a:pt x="556" y="218"/>
                    </a:cubicBezTo>
                    <a:cubicBezTo>
                      <a:pt x="558" y="234"/>
                      <a:pt x="559" y="243"/>
                      <a:pt x="572" y="252"/>
                    </a:cubicBezTo>
                    <a:cubicBezTo>
                      <a:pt x="579" y="262"/>
                      <a:pt x="586" y="273"/>
                      <a:pt x="596" y="280"/>
                    </a:cubicBezTo>
                    <a:cubicBezTo>
                      <a:pt x="598" y="286"/>
                      <a:pt x="602" y="298"/>
                      <a:pt x="602" y="298"/>
                    </a:cubicBezTo>
                    <a:cubicBezTo>
                      <a:pt x="601" y="308"/>
                      <a:pt x="599" y="361"/>
                      <a:pt x="594" y="368"/>
                    </a:cubicBezTo>
                    <a:cubicBezTo>
                      <a:pt x="590" y="374"/>
                      <a:pt x="576" y="378"/>
                      <a:pt x="570" y="382"/>
                    </a:cubicBezTo>
                    <a:cubicBezTo>
                      <a:pt x="563" y="393"/>
                      <a:pt x="550" y="396"/>
                      <a:pt x="542" y="406"/>
                    </a:cubicBezTo>
                    <a:cubicBezTo>
                      <a:pt x="536" y="413"/>
                      <a:pt x="539" y="417"/>
                      <a:pt x="530" y="420"/>
                    </a:cubicBezTo>
                    <a:cubicBezTo>
                      <a:pt x="526" y="408"/>
                      <a:pt x="538" y="391"/>
                      <a:pt x="522" y="386"/>
                    </a:cubicBezTo>
                    <a:cubicBezTo>
                      <a:pt x="516" y="377"/>
                      <a:pt x="510" y="364"/>
                      <a:pt x="502" y="356"/>
                    </a:cubicBezTo>
                    <a:cubicBezTo>
                      <a:pt x="497" y="341"/>
                      <a:pt x="505" y="360"/>
                      <a:pt x="482" y="348"/>
                    </a:cubicBezTo>
                    <a:cubicBezTo>
                      <a:pt x="478" y="346"/>
                      <a:pt x="478" y="339"/>
                      <a:pt x="474" y="336"/>
                    </a:cubicBezTo>
                    <a:cubicBezTo>
                      <a:pt x="470" y="323"/>
                      <a:pt x="466" y="342"/>
                      <a:pt x="462" y="348"/>
                    </a:cubicBezTo>
                    <a:cubicBezTo>
                      <a:pt x="460" y="358"/>
                      <a:pt x="456" y="363"/>
                      <a:pt x="454" y="374"/>
                    </a:cubicBezTo>
                    <a:cubicBezTo>
                      <a:pt x="457" y="383"/>
                      <a:pt x="455" y="387"/>
                      <a:pt x="450" y="394"/>
                    </a:cubicBezTo>
                    <a:cubicBezTo>
                      <a:pt x="454" y="399"/>
                      <a:pt x="464" y="411"/>
                      <a:pt x="466" y="418"/>
                    </a:cubicBezTo>
                    <a:cubicBezTo>
                      <a:pt x="474" y="443"/>
                      <a:pt x="472" y="458"/>
                      <a:pt x="500" y="464"/>
                    </a:cubicBezTo>
                    <a:cubicBezTo>
                      <a:pt x="507" y="469"/>
                      <a:pt x="510" y="474"/>
                      <a:pt x="516" y="480"/>
                    </a:cubicBezTo>
                    <a:cubicBezTo>
                      <a:pt x="511" y="494"/>
                      <a:pt x="513" y="509"/>
                      <a:pt x="510" y="524"/>
                    </a:cubicBezTo>
                    <a:cubicBezTo>
                      <a:pt x="512" y="537"/>
                      <a:pt x="511" y="541"/>
                      <a:pt x="522" y="548"/>
                    </a:cubicBezTo>
                    <a:cubicBezTo>
                      <a:pt x="523" y="552"/>
                      <a:pt x="525" y="556"/>
                      <a:pt x="526" y="560"/>
                    </a:cubicBezTo>
                    <a:cubicBezTo>
                      <a:pt x="527" y="564"/>
                      <a:pt x="514" y="556"/>
                      <a:pt x="514" y="556"/>
                    </a:cubicBezTo>
                    <a:cubicBezTo>
                      <a:pt x="502" y="564"/>
                      <a:pt x="501" y="551"/>
                      <a:pt x="492" y="544"/>
                    </a:cubicBezTo>
                    <a:cubicBezTo>
                      <a:pt x="488" y="541"/>
                      <a:pt x="480" y="536"/>
                      <a:pt x="480" y="536"/>
                    </a:cubicBezTo>
                    <a:cubicBezTo>
                      <a:pt x="471" y="522"/>
                      <a:pt x="474" y="529"/>
                      <a:pt x="470" y="518"/>
                    </a:cubicBezTo>
                    <a:cubicBezTo>
                      <a:pt x="467" y="491"/>
                      <a:pt x="461" y="446"/>
                      <a:pt x="436" y="430"/>
                    </a:cubicBezTo>
                    <a:cubicBezTo>
                      <a:pt x="428" y="433"/>
                      <a:pt x="425" y="433"/>
                      <a:pt x="422" y="424"/>
                    </a:cubicBezTo>
                    <a:cubicBezTo>
                      <a:pt x="427" y="404"/>
                      <a:pt x="432" y="383"/>
                      <a:pt x="438" y="364"/>
                    </a:cubicBezTo>
                    <a:cubicBezTo>
                      <a:pt x="436" y="343"/>
                      <a:pt x="431" y="330"/>
                      <a:pt x="426" y="310"/>
                    </a:cubicBezTo>
                    <a:cubicBezTo>
                      <a:pt x="429" y="302"/>
                      <a:pt x="425" y="300"/>
                      <a:pt x="422" y="292"/>
                    </a:cubicBezTo>
                    <a:cubicBezTo>
                      <a:pt x="424" y="282"/>
                      <a:pt x="428" y="277"/>
                      <a:pt x="422" y="268"/>
                    </a:cubicBezTo>
                    <a:cubicBezTo>
                      <a:pt x="420" y="269"/>
                      <a:pt x="418" y="269"/>
                      <a:pt x="416" y="270"/>
                    </a:cubicBezTo>
                    <a:cubicBezTo>
                      <a:pt x="414" y="272"/>
                      <a:pt x="414" y="275"/>
                      <a:pt x="412" y="276"/>
                    </a:cubicBezTo>
                    <a:cubicBezTo>
                      <a:pt x="408" y="278"/>
                      <a:pt x="400" y="280"/>
                      <a:pt x="400" y="280"/>
                    </a:cubicBezTo>
                    <a:cubicBezTo>
                      <a:pt x="394" y="274"/>
                      <a:pt x="389" y="274"/>
                      <a:pt x="386" y="266"/>
                    </a:cubicBezTo>
                    <a:cubicBezTo>
                      <a:pt x="391" y="251"/>
                      <a:pt x="379" y="206"/>
                      <a:pt x="364" y="196"/>
                    </a:cubicBezTo>
                    <a:cubicBezTo>
                      <a:pt x="357" y="186"/>
                      <a:pt x="358" y="182"/>
                      <a:pt x="360" y="170"/>
                    </a:cubicBezTo>
                    <a:cubicBezTo>
                      <a:pt x="358" y="160"/>
                      <a:pt x="356" y="147"/>
                      <a:pt x="346" y="144"/>
                    </a:cubicBezTo>
                    <a:cubicBezTo>
                      <a:pt x="343" y="154"/>
                      <a:pt x="338" y="160"/>
                      <a:pt x="330" y="166"/>
                    </a:cubicBezTo>
                    <a:cubicBezTo>
                      <a:pt x="323" y="164"/>
                      <a:pt x="308" y="160"/>
                      <a:pt x="308" y="160"/>
                    </a:cubicBezTo>
                    <a:cubicBezTo>
                      <a:pt x="296" y="162"/>
                      <a:pt x="297" y="166"/>
                      <a:pt x="288" y="172"/>
                    </a:cubicBezTo>
                    <a:cubicBezTo>
                      <a:pt x="284" y="185"/>
                      <a:pt x="282" y="191"/>
                      <a:pt x="268" y="196"/>
                    </a:cubicBezTo>
                    <a:cubicBezTo>
                      <a:pt x="264" y="200"/>
                      <a:pt x="243" y="231"/>
                      <a:pt x="242" y="232"/>
                    </a:cubicBezTo>
                    <a:cubicBezTo>
                      <a:pt x="231" y="239"/>
                      <a:pt x="215" y="247"/>
                      <a:pt x="206" y="256"/>
                    </a:cubicBezTo>
                    <a:cubicBezTo>
                      <a:pt x="202" y="260"/>
                      <a:pt x="200" y="265"/>
                      <a:pt x="196" y="268"/>
                    </a:cubicBezTo>
                    <a:cubicBezTo>
                      <a:pt x="194" y="269"/>
                      <a:pt x="192" y="269"/>
                      <a:pt x="190" y="270"/>
                    </a:cubicBezTo>
                    <a:cubicBezTo>
                      <a:pt x="188" y="271"/>
                      <a:pt x="186" y="272"/>
                      <a:pt x="184" y="274"/>
                    </a:cubicBezTo>
                    <a:cubicBezTo>
                      <a:pt x="180" y="278"/>
                      <a:pt x="172" y="286"/>
                      <a:pt x="172" y="286"/>
                    </a:cubicBezTo>
                    <a:cubicBezTo>
                      <a:pt x="167" y="300"/>
                      <a:pt x="165" y="314"/>
                      <a:pt x="160" y="328"/>
                    </a:cubicBezTo>
                    <a:cubicBezTo>
                      <a:pt x="158" y="335"/>
                      <a:pt x="156" y="341"/>
                      <a:pt x="154" y="348"/>
                    </a:cubicBezTo>
                    <a:cubicBezTo>
                      <a:pt x="153" y="350"/>
                      <a:pt x="152" y="354"/>
                      <a:pt x="152" y="354"/>
                    </a:cubicBezTo>
                    <a:cubicBezTo>
                      <a:pt x="152" y="359"/>
                      <a:pt x="156" y="384"/>
                      <a:pt x="146" y="392"/>
                    </a:cubicBezTo>
                    <a:cubicBezTo>
                      <a:pt x="141" y="397"/>
                      <a:pt x="128" y="404"/>
                      <a:pt x="128" y="404"/>
                    </a:cubicBezTo>
                    <a:cubicBezTo>
                      <a:pt x="125" y="412"/>
                      <a:pt x="122" y="421"/>
                      <a:pt x="114" y="424"/>
                    </a:cubicBezTo>
                    <a:cubicBezTo>
                      <a:pt x="100" y="419"/>
                      <a:pt x="97" y="405"/>
                      <a:pt x="94" y="392"/>
                    </a:cubicBezTo>
                    <a:cubicBezTo>
                      <a:pt x="86" y="362"/>
                      <a:pt x="82" y="332"/>
                      <a:pt x="72" y="302"/>
                    </a:cubicBezTo>
                    <a:cubicBezTo>
                      <a:pt x="71" y="281"/>
                      <a:pt x="70" y="275"/>
                      <a:pt x="66" y="258"/>
                    </a:cubicBezTo>
                    <a:cubicBezTo>
                      <a:pt x="66" y="251"/>
                      <a:pt x="68" y="219"/>
                      <a:pt x="64" y="208"/>
                    </a:cubicBezTo>
                    <a:cubicBezTo>
                      <a:pt x="70" y="191"/>
                      <a:pt x="66" y="173"/>
                      <a:pt x="72" y="156"/>
                    </a:cubicBezTo>
                    <a:cubicBezTo>
                      <a:pt x="66" y="139"/>
                      <a:pt x="60" y="168"/>
                      <a:pt x="56" y="172"/>
                    </a:cubicBezTo>
                    <a:cubicBezTo>
                      <a:pt x="53" y="175"/>
                      <a:pt x="44" y="180"/>
                      <a:pt x="44" y="180"/>
                    </a:cubicBezTo>
                    <a:cubicBezTo>
                      <a:pt x="35" y="177"/>
                      <a:pt x="28" y="173"/>
                      <a:pt x="24" y="162"/>
                    </a:cubicBezTo>
                    <a:cubicBezTo>
                      <a:pt x="23" y="158"/>
                      <a:pt x="20" y="150"/>
                      <a:pt x="20" y="150"/>
                    </a:cubicBezTo>
                    <a:cubicBezTo>
                      <a:pt x="30" y="148"/>
                      <a:pt x="30" y="143"/>
                      <a:pt x="38" y="138"/>
                    </a:cubicBezTo>
                    <a:cubicBezTo>
                      <a:pt x="35" y="128"/>
                      <a:pt x="31" y="133"/>
                      <a:pt x="24" y="138"/>
                    </a:cubicBezTo>
                    <a:cubicBezTo>
                      <a:pt x="15" y="135"/>
                      <a:pt x="15" y="132"/>
                      <a:pt x="18" y="124"/>
                    </a:cubicBezTo>
                    <a:cubicBezTo>
                      <a:pt x="11" y="114"/>
                      <a:pt x="9" y="101"/>
                      <a:pt x="0" y="92"/>
                    </a:cubicBezTo>
                    <a:lnTo>
                      <a:pt x="76" y="0"/>
                    </a:lnTo>
                    <a:lnTo>
                      <a:pt x="798" y="6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Freeform 49"/>
              <p:cNvSpPr>
                <a:spLocks noChangeArrowheads="1"/>
              </p:cNvSpPr>
              <p:nvPr userDrawn="1"/>
            </p:nvSpPr>
            <p:spPr bwMode="auto">
              <a:xfrm>
                <a:off x="1770" y="671"/>
                <a:ext cx="45" cy="71"/>
              </a:xfrm>
              <a:custGeom>
                <a:avLst/>
                <a:gdLst>
                  <a:gd name="T0" fmla="*/ 7 w 43"/>
                  <a:gd name="T1" fmla="*/ 9 h 85"/>
                  <a:gd name="T2" fmla="*/ 18 w 43"/>
                  <a:gd name="T3" fmla="*/ 3 h 85"/>
                  <a:gd name="T4" fmla="*/ 39 w 43"/>
                  <a:gd name="T5" fmla="*/ 28 h 85"/>
                  <a:gd name="T6" fmla="*/ 20 w 43"/>
                  <a:gd name="T7" fmla="*/ 71 h 85"/>
                  <a:gd name="T8" fmla="*/ 1 w 43"/>
                  <a:gd name="T9" fmla="*/ 58 h 85"/>
                  <a:gd name="T10" fmla="*/ 7 w 43"/>
                  <a:gd name="T11" fmla="*/ 9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3" h="85">
                    <a:moveTo>
                      <a:pt x="7" y="11"/>
                    </a:moveTo>
                    <a:cubicBezTo>
                      <a:pt x="4" y="2"/>
                      <a:pt x="9" y="0"/>
                      <a:pt x="17" y="3"/>
                    </a:cubicBezTo>
                    <a:cubicBezTo>
                      <a:pt x="24" y="13"/>
                      <a:pt x="28" y="24"/>
                      <a:pt x="37" y="33"/>
                    </a:cubicBezTo>
                    <a:cubicBezTo>
                      <a:pt x="43" y="52"/>
                      <a:pt x="40" y="78"/>
                      <a:pt x="19" y="85"/>
                    </a:cubicBezTo>
                    <a:cubicBezTo>
                      <a:pt x="6" y="81"/>
                      <a:pt x="5" y="81"/>
                      <a:pt x="1" y="69"/>
                    </a:cubicBezTo>
                    <a:cubicBezTo>
                      <a:pt x="2" y="66"/>
                      <a:pt x="0" y="4"/>
                      <a:pt x="7" y="11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Freeform 50"/>
              <p:cNvSpPr>
                <a:spLocks noChangeArrowheads="1"/>
              </p:cNvSpPr>
              <p:nvPr userDrawn="1"/>
            </p:nvSpPr>
            <p:spPr bwMode="auto">
              <a:xfrm>
                <a:off x="2394" y="431"/>
                <a:ext cx="42" cy="59"/>
              </a:xfrm>
              <a:custGeom>
                <a:avLst/>
                <a:gdLst>
                  <a:gd name="T0" fmla="*/ 12 w 44"/>
                  <a:gd name="T1" fmla="*/ 22 h 74"/>
                  <a:gd name="T2" fmla="*/ 28 w 44"/>
                  <a:gd name="T3" fmla="*/ 2 h 74"/>
                  <a:gd name="T4" fmla="*/ 41 w 44"/>
                  <a:gd name="T5" fmla="*/ 3 h 74"/>
                  <a:gd name="T6" fmla="*/ 37 w 44"/>
                  <a:gd name="T7" fmla="*/ 21 h 74"/>
                  <a:gd name="T8" fmla="*/ 12 w 44"/>
                  <a:gd name="T9" fmla="*/ 59 h 74"/>
                  <a:gd name="T10" fmla="*/ 7 w 44"/>
                  <a:gd name="T11" fmla="*/ 48 h 74"/>
                  <a:gd name="T12" fmla="*/ 3 w 44"/>
                  <a:gd name="T13" fmla="*/ 29 h 74"/>
                  <a:gd name="T14" fmla="*/ 12 w 44"/>
                  <a:gd name="T15" fmla="*/ 22 h 7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4" h="74">
                    <a:moveTo>
                      <a:pt x="13" y="28"/>
                    </a:moveTo>
                    <a:cubicBezTo>
                      <a:pt x="15" y="13"/>
                      <a:pt x="14" y="7"/>
                      <a:pt x="29" y="2"/>
                    </a:cubicBezTo>
                    <a:cubicBezTo>
                      <a:pt x="34" y="3"/>
                      <a:pt x="40" y="0"/>
                      <a:pt x="43" y="4"/>
                    </a:cubicBezTo>
                    <a:cubicBezTo>
                      <a:pt x="44" y="6"/>
                      <a:pt x="41" y="21"/>
                      <a:pt x="39" y="26"/>
                    </a:cubicBezTo>
                    <a:cubicBezTo>
                      <a:pt x="31" y="43"/>
                      <a:pt x="30" y="63"/>
                      <a:pt x="13" y="74"/>
                    </a:cubicBezTo>
                    <a:cubicBezTo>
                      <a:pt x="4" y="71"/>
                      <a:pt x="4" y="68"/>
                      <a:pt x="7" y="60"/>
                    </a:cubicBezTo>
                    <a:cubicBezTo>
                      <a:pt x="5" y="50"/>
                      <a:pt x="0" y="46"/>
                      <a:pt x="3" y="36"/>
                    </a:cubicBezTo>
                    <a:cubicBezTo>
                      <a:pt x="4" y="32"/>
                      <a:pt x="8" y="23"/>
                      <a:pt x="13" y="28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Freeform 51"/>
              <p:cNvSpPr>
                <a:spLocks noChangeArrowheads="1"/>
              </p:cNvSpPr>
              <p:nvPr userDrawn="1"/>
            </p:nvSpPr>
            <p:spPr bwMode="auto">
              <a:xfrm>
                <a:off x="2513" y="402"/>
                <a:ext cx="21" cy="24"/>
              </a:xfrm>
              <a:custGeom>
                <a:avLst/>
                <a:gdLst>
                  <a:gd name="T0" fmla="*/ 7 w 20"/>
                  <a:gd name="T1" fmla="*/ 13 h 30"/>
                  <a:gd name="T2" fmla="*/ 5 w 20"/>
                  <a:gd name="T3" fmla="*/ 24 h 30"/>
                  <a:gd name="T4" fmla="*/ 7 w 20"/>
                  <a:gd name="T5" fmla="*/ 13 h 3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30">
                    <a:moveTo>
                      <a:pt x="7" y="16"/>
                    </a:moveTo>
                    <a:cubicBezTo>
                      <a:pt x="18" y="0"/>
                      <a:pt x="20" y="20"/>
                      <a:pt x="5" y="30"/>
                    </a:cubicBezTo>
                    <a:cubicBezTo>
                      <a:pt x="0" y="23"/>
                      <a:pt x="1" y="22"/>
                      <a:pt x="7" y="16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Freeform 52"/>
              <p:cNvSpPr>
                <a:spLocks noChangeArrowheads="1"/>
              </p:cNvSpPr>
              <p:nvPr userDrawn="1"/>
            </p:nvSpPr>
            <p:spPr bwMode="auto">
              <a:xfrm>
                <a:off x="333" y="169"/>
                <a:ext cx="1015" cy="866"/>
              </a:xfrm>
              <a:custGeom>
                <a:avLst/>
                <a:gdLst>
                  <a:gd name="T0" fmla="*/ 716 w 682"/>
                  <a:gd name="T1" fmla="*/ 721 h 557"/>
                  <a:gd name="T2" fmla="*/ 723 w 682"/>
                  <a:gd name="T3" fmla="*/ 701 h 557"/>
                  <a:gd name="T4" fmla="*/ 744 w 682"/>
                  <a:gd name="T5" fmla="*/ 642 h 557"/>
                  <a:gd name="T6" fmla="*/ 460 w 682"/>
                  <a:gd name="T7" fmla="*/ 446 h 557"/>
                  <a:gd name="T8" fmla="*/ 420 w 682"/>
                  <a:gd name="T9" fmla="*/ 538 h 557"/>
                  <a:gd name="T10" fmla="*/ 451 w 682"/>
                  <a:gd name="T11" fmla="*/ 864 h 557"/>
                  <a:gd name="T12" fmla="*/ 420 w 682"/>
                  <a:gd name="T13" fmla="*/ 768 h 557"/>
                  <a:gd name="T14" fmla="*/ 360 w 682"/>
                  <a:gd name="T15" fmla="*/ 683 h 557"/>
                  <a:gd name="T16" fmla="*/ 365 w 682"/>
                  <a:gd name="T17" fmla="*/ 642 h 557"/>
                  <a:gd name="T18" fmla="*/ 368 w 682"/>
                  <a:gd name="T19" fmla="*/ 613 h 557"/>
                  <a:gd name="T20" fmla="*/ 327 w 682"/>
                  <a:gd name="T21" fmla="*/ 583 h 557"/>
                  <a:gd name="T22" fmla="*/ 289 w 682"/>
                  <a:gd name="T23" fmla="*/ 538 h 557"/>
                  <a:gd name="T24" fmla="*/ 220 w 682"/>
                  <a:gd name="T25" fmla="*/ 550 h 557"/>
                  <a:gd name="T26" fmla="*/ 188 w 682"/>
                  <a:gd name="T27" fmla="*/ 567 h 557"/>
                  <a:gd name="T28" fmla="*/ 116 w 682"/>
                  <a:gd name="T29" fmla="*/ 567 h 557"/>
                  <a:gd name="T30" fmla="*/ 33 w 682"/>
                  <a:gd name="T31" fmla="*/ 485 h 557"/>
                  <a:gd name="T32" fmla="*/ 16 w 682"/>
                  <a:gd name="T33" fmla="*/ 459 h 557"/>
                  <a:gd name="T34" fmla="*/ 0 w 682"/>
                  <a:gd name="T35" fmla="*/ 410 h 557"/>
                  <a:gd name="T36" fmla="*/ 36 w 682"/>
                  <a:gd name="T37" fmla="*/ 331 h 557"/>
                  <a:gd name="T38" fmla="*/ 48 w 682"/>
                  <a:gd name="T39" fmla="*/ 281 h 557"/>
                  <a:gd name="T40" fmla="*/ 76 w 682"/>
                  <a:gd name="T41" fmla="*/ 222 h 557"/>
                  <a:gd name="T42" fmla="*/ 121 w 682"/>
                  <a:gd name="T43" fmla="*/ 180 h 557"/>
                  <a:gd name="T44" fmla="*/ 249 w 682"/>
                  <a:gd name="T45" fmla="*/ 104 h 557"/>
                  <a:gd name="T46" fmla="*/ 327 w 682"/>
                  <a:gd name="T47" fmla="*/ 47 h 557"/>
                  <a:gd name="T48" fmla="*/ 384 w 682"/>
                  <a:gd name="T49" fmla="*/ 9 h 557"/>
                  <a:gd name="T50" fmla="*/ 540 w 682"/>
                  <a:gd name="T51" fmla="*/ 3 h 557"/>
                  <a:gd name="T52" fmla="*/ 592 w 682"/>
                  <a:gd name="T53" fmla="*/ 0 h 557"/>
                  <a:gd name="T54" fmla="*/ 571 w 682"/>
                  <a:gd name="T55" fmla="*/ 53 h 557"/>
                  <a:gd name="T56" fmla="*/ 659 w 682"/>
                  <a:gd name="T57" fmla="*/ 131 h 557"/>
                  <a:gd name="T58" fmla="*/ 740 w 682"/>
                  <a:gd name="T59" fmla="*/ 115 h 557"/>
                  <a:gd name="T60" fmla="*/ 787 w 682"/>
                  <a:gd name="T61" fmla="*/ 127 h 557"/>
                  <a:gd name="T62" fmla="*/ 832 w 682"/>
                  <a:gd name="T63" fmla="*/ 151 h 557"/>
                  <a:gd name="T64" fmla="*/ 851 w 682"/>
                  <a:gd name="T65" fmla="*/ 292 h 557"/>
                  <a:gd name="T66" fmla="*/ 851 w 682"/>
                  <a:gd name="T67" fmla="*/ 373 h 557"/>
                  <a:gd name="T68" fmla="*/ 891 w 682"/>
                  <a:gd name="T69" fmla="*/ 440 h 557"/>
                  <a:gd name="T70" fmla="*/ 960 w 682"/>
                  <a:gd name="T71" fmla="*/ 466 h 557"/>
                  <a:gd name="T72" fmla="*/ 1012 w 682"/>
                  <a:gd name="T73" fmla="*/ 459 h 557"/>
                  <a:gd name="T74" fmla="*/ 988 w 682"/>
                  <a:gd name="T75" fmla="*/ 529 h 557"/>
                  <a:gd name="T76" fmla="*/ 891 w 682"/>
                  <a:gd name="T77" fmla="*/ 633 h 557"/>
                  <a:gd name="T78" fmla="*/ 816 w 682"/>
                  <a:gd name="T79" fmla="*/ 754 h 557"/>
                  <a:gd name="T80" fmla="*/ 827 w 682"/>
                  <a:gd name="T81" fmla="*/ 790 h 557"/>
                  <a:gd name="T82" fmla="*/ 647 w 682"/>
                  <a:gd name="T83" fmla="*/ 864 h 55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682" h="557">
                    <a:moveTo>
                      <a:pt x="435" y="556"/>
                    </a:moveTo>
                    <a:lnTo>
                      <a:pt x="481" y="464"/>
                    </a:lnTo>
                    <a:lnTo>
                      <a:pt x="473" y="449"/>
                    </a:lnTo>
                    <a:lnTo>
                      <a:pt x="486" y="451"/>
                    </a:lnTo>
                    <a:lnTo>
                      <a:pt x="495" y="441"/>
                    </a:lnTo>
                    <a:lnTo>
                      <a:pt x="500" y="413"/>
                    </a:lnTo>
                    <a:lnTo>
                      <a:pt x="500" y="371"/>
                    </a:lnTo>
                    <a:lnTo>
                      <a:pt x="309" y="287"/>
                    </a:lnTo>
                    <a:lnTo>
                      <a:pt x="296" y="308"/>
                    </a:lnTo>
                    <a:lnTo>
                      <a:pt x="282" y="346"/>
                    </a:lnTo>
                    <a:lnTo>
                      <a:pt x="396" y="557"/>
                    </a:lnTo>
                    <a:lnTo>
                      <a:pt x="303" y="556"/>
                    </a:lnTo>
                    <a:lnTo>
                      <a:pt x="304" y="536"/>
                    </a:lnTo>
                    <a:cubicBezTo>
                      <a:pt x="284" y="520"/>
                      <a:pt x="296" y="510"/>
                      <a:pt x="282" y="494"/>
                    </a:cubicBezTo>
                    <a:cubicBezTo>
                      <a:pt x="276" y="475"/>
                      <a:pt x="267" y="468"/>
                      <a:pt x="253" y="451"/>
                    </a:cubicBezTo>
                    <a:cubicBezTo>
                      <a:pt x="249" y="447"/>
                      <a:pt x="245" y="443"/>
                      <a:pt x="242" y="439"/>
                    </a:cubicBezTo>
                    <a:lnTo>
                      <a:pt x="237" y="432"/>
                    </a:lnTo>
                    <a:cubicBezTo>
                      <a:pt x="237" y="432"/>
                      <a:pt x="245" y="413"/>
                      <a:pt x="245" y="413"/>
                    </a:cubicBezTo>
                    <a:cubicBezTo>
                      <a:pt x="247" y="409"/>
                      <a:pt x="250" y="401"/>
                      <a:pt x="250" y="401"/>
                    </a:cubicBezTo>
                    <a:cubicBezTo>
                      <a:pt x="249" y="399"/>
                      <a:pt x="247" y="397"/>
                      <a:pt x="247" y="394"/>
                    </a:cubicBezTo>
                    <a:cubicBezTo>
                      <a:pt x="248" y="390"/>
                      <a:pt x="253" y="382"/>
                      <a:pt x="253" y="382"/>
                    </a:cubicBezTo>
                    <a:cubicBezTo>
                      <a:pt x="243" y="370"/>
                      <a:pt x="237" y="371"/>
                      <a:pt x="220" y="375"/>
                    </a:cubicBezTo>
                    <a:cubicBezTo>
                      <a:pt x="217" y="371"/>
                      <a:pt x="210" y="369"/>
                      <a:pt x="207" y="365"/>
                    </a:cubicBezTo>
                    <a:cubicBezTo>
                      <a:pt x="185" y="337"/>
                      <a:pt x="216" y="363"/>
                      <a:pt x="194" y="346"/>
                    </a:cubicBezTo>
                    <a:cubicBezTo>
                      <a:pt x="167" y="349"/>
                      <a:pt x="179" y="346"/>
                      <a:pt x="156" y="352"/>
                    </a:cubicBezTo>
                    <a:cubicBezTo>
                      <a:pt x="153" y="353"/>
                      <a:pt x="148" y="354"/>
                      <a:pt x="148" y="354"/>
                    </a:cubicBezTo>
                    <a:cubicBezTo>
                      <a:pt x="146" y="356"/>
                      <a:pt x="145" y="359"/>
                      <a:pt x="142" y="361"/>
                    </a:cubicBezTo>
                    <a:cubicBezTo>
                      <a:pt x="138" y="363"/>
                      <a:pt x="126" y="365"/>
                      <a:pt x="126" y="365"/>
                    </a:cubicBezTo>
                    <a:cubicBezTo>
                      <a:pt x="105" y="354"/>
                      <a:pt x="116" y="355"/>
                      <a:pt x="94" y="361"/>
                    </a:cubicBezTo>
                    <a:cubicBezTo>
                      <a:pt x="89" y="362"/>
                      <a:pt x="78" y="365"/>
                      <a:pt x="78" y="365"/>
                    </a:cubicBezTo>
                    <a:cubicBezTo>
                      <a:pt x="62" y="383"/>
                      <a:pt x="46" y="346"/>
                      <a:pt x="35" y="337"/>
                    </a:cubicBezTo>
                    <a:cubicBezTo>
                      <a:pt x="32" y="330"/>
                      <a:pt x="24" y="320"/>
                      <a:pt x="22" y="312"/>
                    </a:cubicBezTo>
                    <a:cubicBezTo>
                      <a:pt x="20" y="308"/>
                      <a:pt x="22" y="303"/>
                      <a:pt x="19" y="300"/>
                    </a:cubicBezTo>
                    <a:cubicBezTo>
                      <a:pt x="17" y="297"/>
                      <a:pt x="13" y="297"/>
                      <a:pt x="11" y="295"/>
                    </a:cubicBezTo>
                    <a:cubicBezTo>
                      <a:pt x="3" y="277"/>
                      <a:pt x="15" y="306"/>
                      <a:pt x="5" y="276"/>
                    </a:cubicBezTo>
                    <a:cubicBezTo>
                      <a:pt x="4" y="272"/>
                      <a:pt x="0" y="264"/>
                      <a:pt x="0" y="264"/>
                    </a:cubicBezTo>
                    <a:cubicBezTo>
                      <a:pt x="3" y="253"/>
                      <a:pt x="2" y="248"/>
                      <a:pt x="13" y="243"/>
                    </a:cubicBezTo>
                    <a:cubicBezTo>
                      <a:pt x="20" y="221"/>
                      <a:pt x="17" y="231"/>
                      <a:pt x="24" y="213"/>
                    </a:cubicBezTo>
                    <a:cubicBezTo>
                      <a:pt x="26" y="209"/>
                      <a:pt x="30" y="200"/>
                      <a:pt x="30" y="200"/>
                    </a:cubicBezTo>
                    <a:cubicBezTo>
                      <a:pt x="26" y="192"/>
                      <a:pt x="24" y="191"/>
                      <a:pt x="32" y="181"/>
                    </a:cubicBezTo>
                    <a:cubicBezTo>
                      <a:pt x="36" y="177"/>
                      <a:pt x="43" y="169"/>
                      <a:pt x="43" y="169"/>
                    </a:cubicBezTo>
                    <a:cubicBezTo>
                      <a:pt x="37" y="155"/>
                      <a:pt x="36" y="153"/>
                      <a:pt x="51" y="143"/>
                    </a:cubicBezTo>
                    <a:cubicBezTo>
                      <a:pt x="56" y="140"/>
                      <a:pt x="67" y="135"/>
                      <a:pt x="67" y="135"/>
                    </a:cubicBezTo>
                    <a:cubicBezTo>
                      <a:pt x="73" y="129"/>
                      <a:pt x="75" y="122"/>
                      <a:pt x="81" y="116"/>
                    </a:cubicBezTo>
                    <a:cubicBezTo>
                      <a:pt x="89" y="107"/>
                      <a:pt x="102" y="105"/>
                      <a:pt x="113" y="99"/>
                    </a:cubicBezTo>
                    <a:cubicBezTo>
                      <a:pt x="125" y="85"/>
                      <a:pt x="149" y="76"/>
                      <a:pt x="167" y="67"/>
                    </a:cubicBezTo>
                    <a:cubicBezTo>
                      <a:pt x="174" y="59"/>
                      <a:pt x="175" y="50"/>
                      <a:pt x="188" y="46"/>
                    </a:cubicBezTo>
                    <a:cubicBezTo>
                      <a:pt x="198" y="39"/>
                      <a:pt x="208" y="36"/>
                      <a:pt x="220" y="30"/>
                    </a:cubicBezTo>
                    <a:cubicBezTo>
                      <a:pt x="223" y="28"/>
                      <a:pt x="228" y="25"/>
                      <a:pt x="228" y="25"/>
                    </a:cubicBezTo>
                    <a:cubicBezTo>
                      <a:pt x="237" y="16"/>
                      <a:pt x="245" y="10"/>
                      <a:pt x="258" y="6"/>
                    </a:cubicBezTo>
                    <a:cubicBezTo>
                      <a:pt x="269" y="31"/>
                      <a:pt x="301" y="6"/>
                      <a:pt x="320" y="4"/>
                    </a:cubicBezTo>
                    <a:cubicBezTo>
                      <a:pt x="334" y="3"/>
                      <a:pt x="349" y="3"/>
                      <a:pt x="363" y="2"/>
                    </a:cubicBezTo>
                    <a:cubicBezTo>
                      <a:pt x="369" y="3"/>
                      <a:pt x="376" y="5"/>
                      <a:pt x="382" y="4"/>
                    </a:cubicBezTo>
                    <a:cubicBezTo>
                      <a:pt x="387" y="4"/>
                      <a:pt x="398" y="0"/>
                      <a:pt x="398" y="0"/>
                    </a:cubicBezTo>
                    <a:cubicBezTo>
                      <a:pt x="415" y="8"/>
                      <a:pt x="406" y="16"/>
                      <a:pt x="400" y="30"/>
                    </a:cubicBezTo>
                    <a:cubicBezTo>
                      <a:pt x="398" y="34"/>
                      <a:pt x="384" y="34"/>
                      <a:pt x="384" y="34"/>
                    </a:cubicBezTo>
                    <a:cubicBezTo>
                      <a:pt x="379" y="47"/>
                      <a:pt x="398" y="51"/>
                      <a:pt x="411" y="55"/>
                    </a:cubicBezTo>
                    <a:cubicBezTo>
                      <a:pt x="419" y="72"/>
                      <a:pt x="421" y="79"/>
                      <a:pt x="443" y="84"/>
                    </a:cubicBezTo>
                    <a:cubicBezTo>
                      <a:pt x="461" y="71"/>
                      <a:pt x="435" y="65"/>
                      <a:pt x="468" y="57"/>
                    </a:cubicBezTo>
                    <a:cubicBezTo>
                      <a:pt x="482" y="61"/>
                      <a:pt x="485" y="70"/>
                      <a:pt x="497" y="74"/>
                    </a:cubicBezTo>
                    <a:cubicBezTo>
                      <a:pt x="505" y="76"/>
                      <a:pt x="513" y="78"/>
                      <a:pt x="521" y="80"/>
                    </a:cubicBezTo>
                    <a:cubicBezTo>
                      <a:pt x="524" y="81"/>
                      <a:pt x="529" y="82"/>
                      <a:pt x="529" y="82"/>
                    </a:cubicBezTo>
                    <a:cubicBezTo>
                      <a:pt x="547" y="78"/>
                      <a:pt x="547" y="76"/>
                      <a:pt x="562" y="84"/>
                    </a:cubicBezTo>
                    <a:cubicBezTo>
                      <a:pt x="566" y="95"/>
                      <a:pt x="565" y="86"/>
                      <a:pt x="559" y="97"/>
                    </a:cubicBezTo>
                    <a:cubicBezTo>
                      <a:pt x="557" y="101"/>
                      <a:pt x="554" y="110"/>
                      <a:pt x="554" y="110"/>
                    </a:cubicBezTo>
                    <a:cubicBezTo>
                      <a:pt x="556" y="132"/>
                      <a:pt x="556" y="168"/>
                      <a:pt x="572" y="188"/>
                    </a:cubicBezTo>
                    <a:cubicBezTo>
                      <a:pt x="568" y="198"/>
                      <a:pt x="564" y="208"/>
                      <a:pt x="562" y="219"/>
                    </a:cubicBezTo>
                    <a:cubicBezTo>
                      <a:pt x="564" y="227"/>
                      <a:pt x="569" y="233"/>
                      <a:pt x="572" y="240"/>
                    </a:cubicBezTo>
                    <a:cubicBezTo>
                      <a:pt x="573" y="247"/>
                      <a:pt x="572" y="254"/>
                      <a:pt x="575" y="259"/>
                    </a:cubicBezTo>
                    <a:cubicBezTo>
                      <a:pt x="577" y="263"/>
                      <a:pt x="595" y="272"/>
                      <a:pt x="599" y="283"/>
                    </a:cubicBezTo>
                    <a:cubicBezTo>
                      <a:pt x="594" y="295"/>
                      <a:pt x="603" y="306"/>
                      <a:pt x="618" y="310"/>
                    </a:cubicBezTo>
                    <a:cubicBezTo>
                      <a:pt x="630" y="307"/>
                      <a:pt x="638" y="308"/>
                      <a:pt x="645" y="300"/>
                    </a:cubicBezTo>
                    <a:cubicBezTo>
                      <a:pt x="660" y="302"/>
                      <a:pt x="663" y="303"/>
                      <a:pt x="672" y="293"/>
                    </a:cubicBezTo>
                    <a:cubicBezTo>
                      <a:pt x="675" y="294"/>
                      <a:pt x="679" y="293"/>
                      <a:pt x="680" y="295"/>
                    </a:cubicBezTo>
                    <a:cubicBezTo>
                      <a:pt x="682" y="301"/>
                      <a:pt x="674" y="321"/>
                      <a:pt x="672" y="327"/>
                    </a:cubicBezTo>
                    <a:cubicBezTo>
                      <a:pt x="668" y="340"/>
                      <a:pt x="671" y="326"/>
                      <a:pt x="664" y="340"/>
                    </a:cubicBezTo>
                    <a:cubicBezTo>
                      <a:pt x="652" y="360"/>
                      <a:pt x="646" y="381"/>
                      <a:pt x="621" y="394"/>
                    </a:cubicBezTo>
                    <a:cubicBezTo>
                      <a:pt x="614" y="402"/>
                      <a:pt x="609" y="402"/>
                      <a:pt x="599" y="407"/>
                    </a:cubicBezTo>
                    <a:cubicBezTo>
                      <a:pt x="590" y="418"/>
                      <a:pt x="579" y="429"/>
                      <a:pt x="567" y="439"/>
                    </a:cubicBezTo>
                    <a:cubicBezTo>
                      <a:pt x="560" y="454"/>
                      <a:pt x="555" y="470"/>
                      <a:pt x="548" y="485"/>
                    </a:cubicBezTo>
                    <a:cubicBezTo>
                      <a:pt x="549" y="489"/>
                      <a:pt x="550" y="492"/>
                      <a:pt x="551" y="496"/>
                    </a:cubicBezTo>
                    <a:cubicBezTo>
                      <a:pt x="552" y="500"/>
                      <a:pt x="556" y="508"/>
                      <a:pt x="556" y="508"/>
                    </a:cubicBezTo>
                    <a:cubicBezTo>
                      <a:pt x="559" y="524"/>
                      <a:pt x="562" y="546"/>
                      <a:pt x="576" y="557"/>
                    </a:cubicBezTo>
                    <a:lnTo>
                      <a:pt x="435" y="556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Freeform 53"/>
              <p:cNvSpPr>
                <a:spLocks noChangeArrowheads="1"/>
              </p:cNvSpPr>
              <p:nvPr userDrawn="1"/>
            </p:nvSpPr>
            <p:spPr bwMode="auto">
              <a:xfrm>
                <a:off x="727" y="495"/>
                <a:ext cx="382" cy="540"/>
              </a:xfrm>
              <a:custGeom>
                <a:avLst/>
                <a:gdLst>
                  <a:gd name="T0" fmla="*/ 361 w 257"/>
                  <a:gd name="T1" fmla="*/ 540 h 347"/>
                  <a:gd name="T2" fmla="*/ 346 w 257"/>
                  <a:gd name="T3" fmla="*/ 468 h 347"/>
                  <a:gd name="T4" fmla="*/ 323 w 257"/>
                  <a:gd name="T5" fmla="*/ 448 h 347"/>
                  <a:gd name="T6" fmla="*/ 320 w 257"/>
                  <a:gd name="T7" fmla="*/ 419 h 347"/>
                  <a:gd name="T8" fmla="*/ 311 w 257"/>
                  <a:gd name="T9" fmla="*/ 395 h 347"/>
                  <a:gd name="T10" fmla="*/ 311 w 257"/>
                  <a:gd name="T11" fmla="*/ 356 h 347"/>
                  <a:gd name="T12" fmla="*/ 308 w 257"/>
                  <a:gd name="T13" fmla="*/ 333 h 347"/>
                  <a:gd name="T14" fmla="*/ 339 w 257"/>
                  <a:gd name="T15" fmla="*/ 314 h 347"/>
                  <a:gd name="T16" fmla="*/ 382 w 257"/>
                  <a:gd name="T17" fmla="*/ 307 h 347"/>
                  <a:gd name="T18" fmla="*/ 382 w 257"/>
                  <a:gd name="T19" fmla="*/ 212 h 347"/>
                  <a:gd name="T20" fmla="*/ 80 w 257"/>
                  <a:gd name="T21" fmla="*/ 149 h 347"/>
                  <a:gd name="T22" fmla="*/ 48 w 257"/>
                  <a:gd name="T23" fmla="*/ 153 h 347"/>
                  <a:gd name="T24" fmla="*/ 24 w 257"/>
                  <a:gd name="T25" fmla="*/ 159 h 347"/>
                  <a:gd name="T26" fmla="*/ 0 w 257"/>
                  <a:gd name="T27" fmla="*/ 232 h 347"/>
                  <a:gd name="T28" fmla="*/ 138 w 257"/>
                  <a:gd name="T29" fmla="*/ 538 h 347"/>
                  <a:gd name="T30" fmla="*/ 361 w 257"/>
                  <a:gd name="T31" fmla="*/ 540 h 34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57" h="347">
                    <a:moveTo>
                      <a:pt x="243" y="347"/>
                    </a:moveTo>
                    <a:lnTo>
                      <a:pt x="233" y="301"/>
                    </a:lnTo>
                    <a:lnTo>
                      <a:pt x="217" y="288"/>
                    </a:lnTo>
                    <a:lnTo>
                      <a:pt x="215" y="269"/>
                    </a:lnTo>
                    <a:lnTo>
                      <a:pt x="209" y="254"/>
                    </a:lnTo>
                    <a:lnTo>
                      <a:pt x="209" y="229"/>
                    </a:lnTo>
                    <a:lnTo>
                      <a:pt x="207" y="214"/>
                    </a:lnTo>
                    <a:lnTo>
                      <a:pt x="228" y="202"/>
                    </a:lnTo>
                    <a:lnTo>
                      <a:pt x="257" y="197"/>
                    </a:lnTo>
                    <a:lnTo>
                      <a:pt x="257" y="136"/>
                    </a:lnTo>
                    <a:cubicBezTo>
                      <a:pt x="209" y="119"/>
                      <a:pt x="13" y="0"/>
                      <a:pt x="54" y="96"/>
                    </a:cubicBezTo>
                    <a:cubicBezTo>
                      <a:pt x="36" y="106"/>
                      <a:pt x="57" y="97"/>
                      <a:pt x="32" y="98"/>
                    </a:cubicBezTo>
                    <a:cubicBezTo>
                      <a:pt x="27" y="99"/>
                      <a:pt x="16" y="102"/>
                      <a:pt x="16" y="102"/>
                    </a:cubicBezTo>
                    <a:lnTo>
                      <a:pt x="0" y="149"/>
                    </a:lnTo>
                    <a:lnTo>
                      <a:pt x="93" y="346"/>
                    </a:lnTo>
                    <a:lnTo>
                      <a:pt x="243" y="347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Freeform 54"/>
              <p:cNvSpPr>
                <a:spLocks noChangeArrowheads="1"/>
              </p:cNvSpPr>
              <p:nvPr userDrawn="1"/>
            </p:nvSpPr>
            <p:spPr bwMode="auto">
              <a:xfrm>
                <a:off x="1400" y="896"/>
                <a:ext cx="16" cy="29"/>
              </a:xfrm>
              <a:custGeom>
                <a:avLst/>
                <a:gdLst>
                  <a:gd name="T0" fmla="*/ 6 w 19"/>
                  <a:gd name="T1" fmla="*/ 20 h 37"/>
                  <a:gd name="T2" fmla="*/ 16 w 19"/>
                  <a:gd name="T3" fmla="*/ 16 h 37"/>
                  <a:gd name="T4" fmla="*/ 6 w 19"/>
                  <a:gd name="T5" fmla="*/ 20 h 3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9" h="37">
                    <a:moveTo>
                      <a:pt x="7" y="25"/>
                    </a:moveTo>
                    <a:cubicBezTo>
                      <a:pt x="0" y="4"/>
                      <a:pt x="12" y="0"/>
                      <a:pt x="19" y="21"/>
                    </a:cubicBezTo>
                    <a:cubicBezTo>
                      <a:pt x="14" y="37"/>
                      <a:pt x="18" y="36"/>
                      <a:pt x="7" y="25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Freeform 55"/>
              <p:cNvSpPr>
                <a:spLocks noChangeArrowheads="1"/>
              </p:cNvSpPr>
              <p:nvPr userDrawn="1"/>
            </p:nvSpPr>
            <p:spPr bwMode="auto">
              <a:xfrm>
                <a:off x="1379" y="617"/>
                <a:ext cx="21" cy="17"/>
              </a:xfrm>
              <a:custGeom>
                <a:avLst/>
                <a:gdLst>
                  <a:gd name="T0" fmla="*/ 11 w 22"/>
                  <a:gd name="T1" fmla="*/ 10 h 20"/>
                  <a:gd name="T2" fmla="*/ 15 w 22"/>
                  <a:gd name="T3" fmla="*/ 0 h 20"/>
                  <a:gd name="T4" fmla="*/ 19 w 22"/>
                  <a:gd name="T5" fmla="*/ 10 h 20"/>
                  <a:gd name="T6" fmla="*/ 8 w 22"/>
                  <a:gd name="T7" fmla="*/ 17 h 20"/>
                  <a:gd name="T8" fmla="*/ 11 w 22"/>
                  <a:gd name="T9" fmla="*/ 10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20">
                    <a:moveTo>
                      <a:pt x="12" y="12"/>
                    </a:moveTo>
                    <a:cubicBezTo>
                      <a:pt x="13" y="8"/>
                      <a:pt x="12" y="0"/>
                      <a:pt x="16" y="0"/>
                    </a:cubicBezTo>
                    <a:cubicBezTo>
                      <a:pt x="20" y="0"/>
                      <a:pt x="22" y="8"/>
                      <a:pt x="20" y="12"/>
                    </a:cubicBezTo>
                    <a:cubicBezTo>
                      <a:pt x="18" y="16"/>
                      <a:pt x="12" y="17"/>
                      <a:pt x="8" y="20"/>
                    </a:cubicBezTo>
                    <a:cubicBezTo>
                      <a:pt x="3" y="5"/>
                      <a:pt x="0" y="6"/>
                      <a:pt x="12" y="12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Freeform 56"/>
              <p:cNvSpPr>
                <a:spLocks noChangeArrowheads="1"/>
              </p:cNvSpPr>
              <p:nvPr userDrawn="1"/>
            </p:nvSpPr>
            <p:spPr bwMode="auto">
              <a:xfrm>
                <a:off x="453" y="275"/>
                <a:ext cx="58" cy="24"/>
              </a:xfrm>
              <a:custGeom>
                <a:avLst/>
                <a:gdLst>
                  <a:gd name="T0" fmla="*/ 24 w 57"/>
                  <a:gd name="T1" fmla="*/ 14 h 30"/>
                  <a:gd name="T2" fmla="*/ 33 w 57"/>
                  <a:gd name="T3" fmla="*/ 5 h 30"/>
                  <a:gd name="T4" fmla="*/ 37 w 57"/>
                  <a:gd name="T5" fmla="*/ 24 h 30"/>
                  <a:gd name="T6" fmla="*/ 24 w 57"/>
                  <a:gd name="T7" fmla="*/ 14 h 3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7" h="30">
                    <a:moveTo>
                      <a:pt x="24" y="18"/>
                    </a:moveTo>
                    <a:cubicBezTo>
                      <a:pt x="0" y="10"/>
                      <a:pt x="9" y="0"/>
                      <a:pt x="32" y="6"/>
                    </a:cubicBezTo>
                    <a:cubicBezTo>
                      <a:pt x="46" y="15"/>
                      <a:pt x="57" y="23"/>
                      <a:pt x="36" y="30"/>
                    </a:cubicBezTo>
                    <a:cubicBezTo>
                      <a:pt x="21" y="25"/>
                      <a:pt x="24" y="30"/>
                      <a:pt x="24" y="18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Freeform 57"/>
              <p:cNvSpPr>
                <a:spLocks noChangeArrowheads="1"/>
              </p:cNvSpPr>
              <p:nvPr userDrawn="1"/>
            </p:nvSpPr>
            <p:spPr bwMode="auto">
              <a:xfrm>
                <a:off x="1161" y="50"/>
                <a:ext cx="691" cy="569"/>
              </a:xfrm>
              <a:custGeom>
                <a:avLst/>
                <a:gdLst>
                  <a:gd name="T0" fmla="*/ 472 w 693"/>
                  <a:gd name="T1" fmla="*/ 379 h 696"/>
                  <a:gd name="T2" fmla="*/ 392 w 693"/>
                  <a:gd name="T3" fmla="*/ 370 h 696"/>
                  <a:gd name="T4" fmla="*/ 324 w 693"/>
                  <a:gd name="T5" fmla="*/ 337 h 696"/>
                  <a:gd name="T6" fmla="*/ 264 w 693"/>
                  <a:gd name="T7" fmla="*/ 327 h 696"/>
                  <a:gd name="T8" fmla="*/ 236 w 693"/>
                  <a:gd name="T9" fmla="*/ 340 h 696"/>
                  <a:gd name="T10" fmla="*/ 260 w 693"/>
                  <a:gd name="T11" fmla="*/ 350 h 696"/>
                  <a:gd name="T12" fmla="*/ 292 w 693"/>
                  <a:gd name="T13" fmla="*/ 383 h 696"/>
                  <a:gd name="T14" fmla="*/ 320 w 693"/>
                  <a:gd name="T15" fmla="*/ 389 h 696"/>
                  <a:gd name="T16" fmla="*/ 332 w 693"/>
                  <a:gd name="T17" fmla="*/ 438 h 696"/>
                  <a:gd name="T18" fmla="*/ 312 w 693"/>
                  <a:gd name="T19" fmla="*/ 451 h 696"/>
                  <a:gd name="T20" fmla="*/ 260 w 693"/>
                  <a:gd name="T21" fmla="*/ 504 h 696"/>
                  <a:gd name="T22" fmla="*/ 224 w 693"/>
                  <a:gd name="T23" fmla="*/ 513 h 696"/>
                  <a:gd name="T24" fmla="*/ 97 w 693"/>
                  <a:gd name="T25" fmla="*/ 569 h 696"/>
                  <a:gd name="T26" fmla="*/ 77 w 693"/>
                  <a:gd name="T27" fmla="*/ 504 h 696"/>
                  <a:gd name="T28" fmla="*/ 45 w 693"/>
                  <a:gd name="T29" fmla="*/ 428 h 696"/>
                  <a:gd name="T30" fmla="*/ 33 w 693"/>
                  <a:gd name="T31" fmla="*/ 366 h 696"/>
                  <a:gd name="T32" fmla="*/ 53 w 693"/>
                  <a:gd name="T33" fmla="*/ 281 h 696"/>
                  <a:gd name="T34" fmla="*/ 17 w 693"/>
                  <a:gd name="T35" fmla="*/ 320 h 696"/>
                  <a:gd name="T36" fmla="*/ 81 w 693"/>
                  <a:gd name="T37" fmla="*/ 229 h 696"/>
                  <a:gd name="T38" fmla="*/ 113 w 693"/>
                  <a:gd name="T39" fmla="*/ 167 h 696"/>
                  <a:gd name="T40" fmla="*/ 37 w 693"/>
                  <a:gd name="T41" fmla="*/ 167 h 696"/>
                  <a:gd name="T42" fmla="*/ 1 w 693"/>
                  <a:gd name="T43" fmla="*/ 160 h 696"/>
                  <a:gd name="T44" fmla="*/ 25 w 693"/>
                  <a:gd name="T45" fmla="*/ 114 h 696"/>
                  <a:gd name="T46" fmla="*/ 97 w 693"/>
                  <a:gd name="T47" fmla="*/ 92 h 696"/>
                  <a:gd name="T48" fmla="*/ 220 w 693"/>
                  <a:gd name="T49" fmla="*/ 101 h 696"/>
                  <a:gd name="T50" fmla="*/ 228 w 693"/>
                  <a:gd name="T51" fmla="*/ 52 h 696"/>
                  <a:gd name="T52" fmla="*/ 260 w 693"/>
                  <a:gd name="T53" fmla="*/ 0 h 696"/>
                  <a:gd name="T54" fmla="*/ 356 w 693"/>
                  <a:gd name="T55" fmla="*/ 36 h 696"/>
                  <a:gd name="T56" fmla="*/ 328 w 693"/>
                  <a:gd name="T57" fmla="*/ 72 h 696"/>
                  <a:gd name="T58" fmla="*/ 300 w 693"/>
                  <a:gd name="T59" fmla="*/ 144 h 696"/>
                  <a:gd name="T60" fmla="*/ 360 w 693"/>
                  <a:gd name="T61" fmla="*/ 157 h 696"/>
                  <a:gd name="T62" fmla="*/ 372 w 693"/>
                  <a:gd name="T63" fmla="*/ 111 h 696"/>
                  <a:gd name="T64" fmla="*/ 416 w 693"/>
                  <a:gd name="T65" fmla="*/ 75 h 696"/>
                  <a:gd name="T66" fmla="*/ 496 w 693"/>
                  <a:gd name="T67" fmla="*/ 72 h 696"/>
                  <a:gd name="T68" fmla="*/ 527 w 693"/>
                  <a:gd name="T69" fmla="*/ 43 h 696"/>
                  <a:gd name="T70" fmla="*/ 539 w 693"/>
                  <a:gd name="T71" fmla="*/ 376 h 69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693" h="696">
                    <a:moveTo>
                      <a:pt x="541" y="460"/>
                    </a:moveTo>
                    <a:lnTo>
                      <a:pt x="473" y="464"/>
                    </a:lnTo>
                    <a:lnTo>
                      <a:pt x="441" y="452"/>
                    </a:lnTo>
                    <a:lnTo>
                      <a:pt x="393" y="452"/>
                    </a:lnTo>
                    <a:cubicBezTo>
                      <a:pt x="365" y="448"/>
                      <a:pt x="360" y="444"/>
                      <a:pt x="337" y="436"/>
                    </a:cubicBezTo>
                    <a:cubicBezTo>
                      <a:pt x="336" y="432"/>
                      <a:pt x="330" y="413"/>
                      <a:pt x="325" y="412"/>
                    </a:cubicBezTo>
                    <a:cubicBezTo>
                      <a:pt x="317" y="411"/>
                      <a:pt x="301" y="420"/>
                      <a:pt x="301" y="420"/>
                    </a:cubicBezTo>
                    <a:cubicBezTo>
                      <a:pt x="289" y="412"/>
                      <a:pt x="277" y="408"/>
                      <a:pt x="265" y="400"/>
                    </a:cubicBezTo>
                    <a:cubicBezTo>
                      <a:pt x="252" y="380"/>
                      <a:pt x="256" y="356"/>
                      <a:pt x="233" y="348"/>
                    </a:cubicBezTo>
                    <a:cubicBezTo>
                      <a:pt x="217" y="372"/>
                      <a:pt x="221" y="392"/>
                      <a:pt x="237" y="416"/>
                    </a:cubicBezTo>
                    <a:cubicBezTo>
                      <a:pt x="234" y="428"/>
                      <a:pt x="228" y="445"/>
                      <a:pt x="237" y="444"/>
                    </a:cubicBezTo>
                    <a:cubicBezTo>
                      <a:pt x="247" y="443"/>
                      <a:pt x="261" y="428"/>
                      <a:pt x="261" y="428"/>
                    </a:cubicBezTo>
                    <a:cubicBezTo>
                      <a:pt x="258" y="450"/>
                      <a:pt x="243" y="475"/>
                      <a:pt x="269" y="484"/>
                    </a:cubicBezTo>
                    <a:cubicBezTo>
                      <a:pt x="277" y="479"/>
                      <a:pt x="288" y="476"/>
                      <a:pt x="293" y="468"/>
                    </a:cubicBezTo>
                    <a:cubicBezTo>
                      <a:pt x="302" y="454"/>
                      <a:pt x="303" y="446"/>
                      <a:pt x="317" y="436"/>
                    </a:cubicBezTo>
                    <a:cubicBezTo>
                      <a:pt x="315" y="448"/>
                      <a:pt x="306" y="467"/>
                      <a:pt x="321" y="476"/>
                    </a:cubicBezTo>
                    <a:cubicBezTo>
                      <a:pt x="328" y="480"/>
                      <a:pt x="345" y="484"/>
                      <a:pt x="345" y="484"/>
                    </a:cubicBezTo>
                    <a:cubicBezTo>
                      <a:pt x="382" y="472"/>
                      <a:pt x="347" y="527"/>
                      <a:pt x="333" y="536"/>
                    </a:cubicBezTo>
                    <a:cubicBezTo>
                      <a:pt x="330" y="540"/>
                      <a:pt x="329" y="545"/>
                      <a:pt x="325" y="548"/>
                    </a:cubicBezTo>
                    <a:cubicBezTo>
                      <a:pt x="322" y="551"/>
                      <a:pt x="316" y="549"/>
                      <a:pt x="313" y="552"/>
                    </a:cubicBezTo>
                    <a:cubicBezTo>
                      <a:pt x="300" y="565"/>
                      <a:pt x="320" y="575"/>
                      <a:pt x="293" y="584"/>
                    </a:cubicBezTo>
                    <a:cubicBezTo>
                      <a:pt x="286" y="595"/>
                      <a:pt x="272" y="610"/>
                      <a:pt x="261" y="616"/>
                    </a:cubicBezTo>
                    <a:cubicBezTo>
                      <a:pt x="254" y="620"/>
                      <a:pt x="245" y="621"/>
                      <a:pt x="237" y="624"/>
                    </a:cubicBezTo>
                    <a:cubicBezTo>
                      <a:pt x="233" y="625"/>
                      <a:pt x="225" y="628"/>
                      <a:pt x="225" y="628"/>
                    </a:cubicBezTo>
                    <a:cubicBezTo>
                      <a:pt x="215" y="659"/>
                      <a:pt x="212" y="652"/>
                      <a:pt x="173" y="656"/>
                    </a:cubicBezTo>
                    <a:cubicBezTo>
                      <a:pt x="140" y="667"/>
                      <a:pt x="132" y="687"/>
                      <a:pt x="97" y="696"/>
                    </a:cubicBezTo>
                    <a:cubicBezTo>
                      <a:pt x="77" y="691"/>
                      <a:pt x="75" y="687"/>
                      <a:pt x="81" y="668"/>
                    </a:cubicBezTo>
                    <a:cubicBezTo>
                      <a:pt x="77" y="646"/>
                      <a:pt x="72" y="639"/>
                      <a:pt x="77" y="616"/>
                    </a:cubicBezTo>
                    <a:cubicBezTo>
                      <a:pt x="73" y="598"/>
                      <a:pt x="71" y="587"/>
                      <a:pt x="61" y="572"/>
                    </a:cubicBezTo>
                    <a:cubicBezTo>
                      <a:pt x="58" y="551"/>
                      <a:pt x="51" y="543"/>
                      <a:pt x="45" y="524"/>
                    </a:cubicBezTo>
                    <a:cubicBezTo>
                      <a:pt x="52" y="502"/>
                      <a:pt x="58" y="496"/>
                      <a:pt x="49" y="472"/>
                    </a:cubicBezTo>
                    <a:cubicBezTo>
                      <a:pt x="46" y="463"/>
                      <a:pt x="33" y="448"/>
                      <a:pt x="33" y="448"/>
                    </a:cubicBezTo>
                    <a:cubicBezTo>
                      <a:pt x="42" y="422"/>
                      <a:pt x="42" y="408"/>
                      <a:pt x="33" y="380"/>
                    </a:cubicBezTo>
                    <a:cubicBezTo>
                      <a:pt x="49" y="369"/>
                      <a:pt x="48" y="362"/>
                      <a:pt x="53" y="344"/>
                    </a:cubicBezTo>
                    <a:cubicBezTo>
                      <a:pt x="47" y="327"/>
                      <a:pt x="49" y="308"/>
                      <a:pt x="33" y="332"/>
                    </a:cubicBezTo>
                    <a:cubicBezTo>
                      <a:pt x="40" y="353"/>
                      <a:pt x="29" y="374"/>
                      <a:pt x="17" y="392"/>
                    </a:cubicBezTo>
                    <a:cubicBezTo>
                      <a:pt x="6" y="360"/>
                      <a:pt x="10" y="340"/>
                      <a:pt x="13" y="304"/>
                    </a:cubicBezTo>
                    <a:cubicBezTo>
                      <a:pt x="44" y="314"/>
                      <a:pt x="54" y="289"/>
                      <a:pt x="81" y="280"/>
                    </a:cubicBezTo>
                    <a:cubicBezTo>
                      <a:pt x="94" y="261"/>
                      <a:pt x="85" y="242"/>
                      <a:pt x="105" y="228"/>
                    </a:cubicBezTo>
                    <a:cubicBezTo>
                      <a:pt x="108" y="220"/>
                      <a:pt x="110" y="212"/>
                      <a:pt x="113" y="204"/>
                    </a:cubicBezTo>
                    <a:cubicBezTo>
                      <a:pt x="116" y="196"/>
                      <a:pt x="89" y="196"/>
                      <a:pt x="89" y="196"/>
                    </a:cubicBezTo>
                    <a:cubicBezTo>
                      <a:pt x="81" y="221"/>
                      <a:pt x="58" y="211"/>
                      <a:pt x="37" y="204"/>
                    </a:cubicBezTo>
                    <a:cubicBezTo>
                      <a:pt x="33" y="207"/>
                      <a:pt x="30" y="213"/>
                      <a:pt x="25" y="212"/>
                    </a:cubicBezTo>
                    <a:cubicBezTo>
                      <a:pt x="16" y="210"/>
                      <a:pt x="1" y="196"/>
                      <a:pt x="1" y="196"/>
                    </a:cubicBezTo>
                    <a:cubicBezTo>
                      <a:pt x="4" y="186"/>
                      <a:pt x="4" y="174"/>
                      <a:pt x="9" y="164"/>
                    </a:cubicBezTo>
                    <a:cubicBezTo>
                      <a:pt x="13" y="155"/>
                      <a:pt x="25" y="140"/>
                      <a:pt x="25" y="140"/>
                    </a:cubicBezTo>
                    <a:cubicBezTo>
                      <a:pt x="0" y="132"/>
                      <a:pt x="25" y="128"/>
                      <a:pt x="37" y="124"/>
                    </a:cubicBezTo>
                    <a:cubicBezTo>
                      <a:pt x="58" y="131"/>
                      <a:pt x="75" y="116"/>
                      <a:pt x="97" y="112"/>
                    </a:cubicBezTo>
                    <a:cubicBezTo>
                      <a:pt x="135" y="87"/>
                      <a:pt x="159" y="122"/>
                      <a:pt x="197" y="132"/>
                    </a:cubicBezTo>
                    <a:cubicBezTo>
                      <a:pt x="205" y="129"/>
                      <a:pt x="213" y="127"/>
                      <a:pt x="221" y="124"/>
                    </a:cubicBezTo>
                    <a:cubicBezTo>
                      <a:pt x="225" y="123"/>
                      <a:pt x="226" y="147"/>
                      <a:pt x="233" y="120"/>
                    </a:cubicBezTo>
                    <a:lnTo>
                      <a:pt x="229" y="64"/>
                    </a:lnTo>
                    <a:lnTo>
                      <a:pt x="209" y="40"/>
                    </a:lnTo>
                    <a:cubicBezTo>
                      <a:pt x="243" y="21"/>
                      <a:pt x="240" y="21"/>
                      <a:pt x="261" y="0"/>
                    </a:cubicBezTo>
                    <a:cubicBezTo>
                      <a:pt x="297" y="16"/>
                      <a:pt x="333" y="32"/>
                      <a:pt x="369" y="48"/>
                    </a:cubicBezTo>
                    <a:cubicBezTo>
                      <a:pt x="373" y="50"/>
                      <a:pt x="361" y="44"/>
                      <a:pt x="357" y="44"/>
                    </a:cubicBezTo>
                    <a:cubicBezTo>
                      <a:pt x="349" y="45"/>
                      <a:pt x="333" y="52"/>
                      <a:pt x="333" y="52"/>
                    </a:cubicBezTo>
                    <a:cubicBezTo>
                      <a:pt x="322" y="68"/>
                      <a:pt x="318" y="71"/>
                      <a:pt x="329" y="88"/>
                    </a:cubicBezTo>
                    <a:cubicBezTo>
                      <a:pt x="308" y="119"/>
                      <a:pt x="323" y="118"/>
                      <a:pt x="333" y="148"/>
                    </a:cubicBezTo>
                    <a:cubicBezTo>
                      <a:pt x="320" y="157"/>
                      <a:pt x="314" y="167"/>
                      <a:pt x="301" y="176"/>
                    </a:cubicBezTo>
                    <a:cubicBezTo>
                      <a:pt x="306" y="213"/>
                      <a:pt x="303" y="213"/>
                      <a:pt x="337" y="220"/>
                    </a:cubicBezTo>
                    <a:cubicBezTo>
                      <a:pt x="358" y="216"/>
                      <a:pt x="368" y="214"/>
                      <a:pt x="361" y="192"/>
                    </a:cubicBezTo>
                    <a:cubicBezTo>
                      <a:pt x="362" y="177"/>
                      <a:pt x="362" y="162"/>
                      <a:pt x="365" y="148"/>
                    </a:cubicBezTo>
                    <a:cubicBezTo>
                      <a:pt x="366" y="143"/>
                      <a:pt x="369" y="133"/>
                      <a:pt x="373" y="136"/>
                    </a:cubicBezTo>
                    <a:cubicBezTo>
                      <a:pt x="379" y="140"/>
                      <a:pt x="376" y="149"/>
                      <a:pt x="377" y="156"/>
                    </a:cubicBezTo>
                    <a:cubicBezTo>
                      <a:pt x="404" y="147"/>
                      <a:pt x="409" y="116"/>
                      <a:pt x="417" y="92"/>
                    </a:cubicBezTo>
                    <a:cubicBezTo>
                      <a:pt x="422" y="76"/>
                      <a:pt x="453" y="74"/>
                      <a:pt x="465" y="72"/>
                    </a:cubicBezTo>
                    <a:cubicBezTo>
                      <a:pt x="472" y="92"/>
                      <a:pt x="477" y="93"/>
                      <a:pt x="497" y="88"/>
                    </a:cubicBezTo>
                    <a:cubicBezTo>
                      <a:pt x="512" y="78"/>
                      <a:pt x="515" y="74"/>
                      <a:pt x="509" y="56"/>
                    </a:cubicBezTo>
                    <a:cubicBezTo>
                      <a:pt x="523" y="46"/>
                      <a:pt x="517" y="46"/>
                      <a:pt x="529" y="52"/>
                    </a:cubicBezTo>
                    <a:lnTo>
                      <a:pt x="693" y="72"/>
                    </a:lnTo>
                    <a:lnTo>
                      <a:pt x="541" y="46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Freeform 58"/>
              <p:cNvSpPr>
                <a:spLocks noChangeArrowheads="1"/>
              </p:cNvSpPr>
              <p:nvPr userDrawn="1"/>
            </p:nvSpPr>
            <p:spPr bwMode="auto">
              <a:xfrm>
                <a:off x="689" y="6"/>
                <a:ext cx="1386" cy="232"/>
              </a:xfrm>
              <a:custGeom>
                <a:avLst/>
                <a:gdLst>
                  <a:gd name="T0" fmla="*/ 1228 w 931"/>
                  <a:gd name="T1" fmla="*/ 0 h 149"/>
                  <a:gd name="T2" fmla="*/ 213 w 931"/>
                  <a:gd name="T3" fmla="*/ 45 h 149"/>
                  <a:gd name="T4" fmla="*/ 135 w 931"/>
                  <a:gd name="T5" fmla="*/ 65 h 149"/>
                  <a:gd name="T6" fmla="*/ 92 w 931"/>
                  <a:gd name="T7" fmla="*/ 65 h 149"/>
                  <a:gd name="T8" fmla="*/ 33 w 931"/>
                  <a:gd name="T9" fmla="*/ 120 h 149"/>
                  <a:gd name="T10" fmla="*/ 0 w 931"/>
                  <a:gd name="T11" fmla="*/ 163 h 149"/>
                  <a:gd name="T12" fmla="*/ 88 w 931"/>
                  <a:gd name="T13" fmla="*/ 179 h 149"/>
                  <a:gd name="T14" fmla="*/ 144 w 931"/>
                  <a:gd name="T15" fmla="*/ 149 h 149"/>
                  <a:gd name="T16" fmla="*/ 161 w 931"/>
                  <a:gd name="T17" fmla="*/ 131 h 149"/>
                  <a:gd name="T18" fmla="*/ 249 w 931"/>
                  <a:gd name="T19" fmla="*/ 81 h 149"/>
                  <a:gd name="T20" fmla="*/ 320 w 931"/>
                  <a:gd name="T21" fmla="*/ 72 h 149"/>
                  <a:gd name="T22" fmla="*/ 353 w 931"/>
                  <a:gd name="T23" fmla="*/ 146 h 149"/>
                  <a:gd name="T24" fmla="*/ 280 w 931"/>
                  <a:gd name="T25" fmla="*/ 170 h 149"/>
                  <a:gd name="T26" fmla="*/ 344 w 931"/>
                  <a:gd name="T27" fmla="*/ 176 h 149"/>
                  <a:gd name="T28" fmla="*/ 372 w 931"/>
                  <a:gd name="T29" fmla="*/ 140 h 149"/>
                  <a:gd name="T30" fmla="*/ 396 w 931"/>
                  <a:gd name="T31" fmla="*/ 143 h 149"/>
                  <a:gd name="T32" fmla="*/ 377 w 931"/>
                  <a:gd name="T33" fmla="*/ 84 h 149"/>
                  <a:gd name="T34" fmla="*/ 396 w 931"/>
                  <a:gd name="T35" fmla="*/ 69 h 149"/>
                  <a:gd name="T36" fmla="*/ 412 w 931"/>
                  <a:gd name="T37" fmla="*/ 137 h 149"/>
                  <a:gd name="T38" fmla="*/ 396 w 931"/>
                  <a:gd name="T39" fmla="*/ 176 h 149"/>
                  <a:gd name="T40" fmla="*/ 441 w 931"/>
                  <a:gd name="T41" fmla="*/ 202 h 149"/>
                  <a:gd name="T42" fmla="*/ 445 w 931"/>
                  <a:gd name="T43" fmla="*/ 143 h 149"/>
                  <a:gd name="T44" fmla="*/ 493 w 931"/>
                  <a:gd name="T45" fmla="*/ 160 h 149"/>
                  <a:gd name="T46" fmla="*/ 569 w 931"/>
                  <a:gd name="T47" fmla="*/ 114 h 149"/>
                  <a:gd name="T48" fmla="*/ 609 w 931"/>
                  <a:gd name="T49" fmla="*/ 78 h 149"/>
                  <a:gd name="T50" fmla="*/ 654 w 931"/>
                  <a:gd name="T51" fmla="*/ 87 h 149"/>
                  <a:gd name="T52" fmla="*/ 677 w 931"/>
                  <a:gd name="T53" fmla="*/ 78 h 149"/>
                  <a:gd name="T54" fmla="*/ 642 w 931"/>
                  <a:gd name="T55" fmla="*/ 69 h 149"/>
                  <a:gd name="T56" fmla="*/ 706 w 931"/>
                  <a:gd name="T57" fmla="*/ 54 h 149"/>
                  <a:gd name="T58" fmla="*/ 810 w 931"/>
                  <a:gd name="T59" fmla="*/ 84 h 149"/>
                  <a:gd name="T60" fmla="*/ 865 w 931"/>
                  <a:gd name="T61" fmla="*/ 65 h 149"/>
                  <a:gd name="T62" fmla="*/ 869 w 931"/>
                  <a:gd name="T63" fmla="*/ 98 h 149"/>
                  <a:gd name="T64" fmla="*/ 846 w 931"/>
                  <a:gd name="T65" fmla="*/ 157 h 149"/>
                  <a:gd name="T66" fmla="*/ 910 w 931"/>
                  <a:gd name="T67" fmla="*/ 137 h 149"/>
                  <a:gd name="T68" fmla="*/ 929 w 931"/>
                  <a:gd name="T69" fmla="*/ 125 h 149"/>
                  <a:gd name="T70" fmla="*/ 965 w 931"/>
                  <a:gd name="T71" fmla="*/ 95 h 149"/>
                  <a:gd name="T72" fmla="*/ 1182 w 931"/>
                  <a:gd name="T73" fmla="*/ 131 h 14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931" h="149">
                    <a:moveTo>
                      <a:pt x="794" y="84"/>
                    </a:moveTo>
                    <a:cubicBezTo>
                      <a:pt x="813" y="72"/>
                      <a:pt x="931" y="14"/>
                      <a:pt x="825" y="0"/>
                    </a:cubicBezTo>
                    <a:lnTo>
                      <a:pt x="159" y="0"/>
                    </a:lnTo>
                    <a:cubicBezTo>
                      <a:pt x="149" y="12"/>
                      <a:pt x="162" y="18"/>
                      <a:pt x="143" y="29"/>
                    </a:cubicBezTo>
                    <a:cubicBezTo>
                      <a:pt x="130" y="44"/>
                      <a:pt x="133" y="39"/>
                      <a:pt x="116" y="48"/>
                    </a:cubicBezTo>
                    <a:cubicBezTo>
                      <a:pt x="108" y="46"/>
                      <a:pt x="100" y="44"/>
                      <a:pt x="91" y="42"/>
                    </a:cubicBezTo>
                    <a:cubicBezTo>
                      <a:pt x="89" y="41"/>
                      <a:pt x="83" y="40"/>
                      <a:pt x="83" y="40"/>
                    </a:cubicBezTo>
                    <a:cubicBezTo>
                      <a:pt x="76" y="40"/>
                      <a:pt x="68" y="39"/>
                      <a:pt x="62" y="42"/>
                    </a:cubicBezTo>
                    <a:cubicBezTo>
                      <a:pt x="54" y="45"/>
                      <a:pt x="46" y="61"/>
                      <a:pt x="38" y="67"/>
                    </a:cubicBezTo>
                    <a:cubicBezTo>
                      <a:pt x="32" y="71"/>
                      <a:pt x="27" y="74"/>
                      <a:pt x="22" y="77"/>
                    </a:cubicBezTo>
                    <a:cubicBezTo>
                      <a:pt x="16" y="81"/>
                      <a:pt x="5" y="86"/>
                      <a:pt x="5" y="86"/>
                    </a:cubicBezTo>
                    <a:cubicBezTo>
                      <a:pt x="9" y="95"/>
                      <a:pt x="7" y="97"/>
                      <a:pt x="0" y="105"/>
                    </a:cubicBezTo>
                    <a:cubicBezTo>
                      <a:pt x="17" y="107"/>
                      <a:pt x="22" y="107"/>
                      <a:pt x="16" y="120"/>
                    </a:cubicBezTo>
                    <a:cubicBezTo>
                      <a:pt x="27" y="122"/>
                      <a:pt x="48" y="116"/>
                      <a:pt x="59" y="115"/>
                    </a:cubicBezTo>
                    <a:cubicBezTo>
                      <a:pt x="71" y="112"/>
                      <a:pt x="73" y="117"/>
                      <a:pt x="83" y="111"/>
                    </a:cubicBezTo>
                    <a:cubicBezTo>
                      <a:pt x="89" y="96"/>
                      <a:pt x="83" y="100"/>
                      <a:pt x="97" y="96"/>
                    </a:cubicBezTo>
                    <a:cubicBezTo>
                      <a:pt x="100" y="94"/>
                      <a:pt x="103" y="93"/>
                      <a:pt x="105" y="90"/>
                    </a:cubicBezTo>
                    <a:cubicBezTo>
                      <a:pt x="106" y="88"/>
                      <a:pt x="106" y="85"/>
                      <a:pt x="108" y="84"/>
                    </a:cubicBezTo>
                    <a:cubicBezTo>
                      <a:pt x="112" y="80"/>
                      <a:pt x="140" y="69"/>
                      <a:pt x="148" y="67"/>
                    </a:cubicBezTo>
                    <a:cubicBezTo>
                      <a:pt x="160" y="52"/>
                      <a:pt x="153" y="56"/>
                      <a:pt x="167" y="52"/>
                    </a:cubicBezTo>
                    <a:cubicBezTo>
                      <a:pt x="178" y="55"/>
                      <a:pt x="179" y="62"/>
                      <a:pt x="191" y="58"/>
                    </a:cubicBezTo>
                    <a:cubicBezTo>
                      <a:pt x="199" y="52"/>
                      <a:pt x="206" y="51"/>
                      <a:pt x="215" y="46"/>
                    </a:cubicBezTo>
                    <a:cubicBezTo>
                      <a:pt x="226" y="58"/>
                      <a:pt x="217" y="46"/>
                      <a:pt x="223" y="69"/>
                    </a:cubicBezTo>
                    <a:cubicBezTo>
                      <a:pt x="226" y="79"/>
                      <a:pt x="233" y="85"/>
                      <a:pt x="237" y="94"/>
                    </a:cubicBezTo>
                    <a:cubicBezTo>
                      <a:pt x="227" y="100"/>
                      <a:pt x="229" y="104"/>
                      <a:pt x="218" y="107"/>
                    </a:cubicBezTo>
                    <a:cubicBezTo>
                      <a:pt x="207" y="120"/>
                      <a:pt x="203" y="113"/>
                      <a:pt x="188" y="109"/>
                    </a:cubicBezTo>
                    <a:cubicBezTo>
                      <a:pt x="191" y="117"/>
                      <a:pt x="200" y="127"/>
                      <a:pt x="210" y="132"/>
                    </a:cubicBezTo>
                    <a:cubicBezTo>
                      <a:pt x="218" y="114"/>
                      <a:pt x="211" y="122"/>
                      <a:pt x="231" y="113"/>
                    </a:cubicBezTo>
                    <a:cubicBezTo>
                      <a:pt x="237" y="111"/>
                      <a:pt x="248" y="105"/>
                      <a:pt x="248" y="105"/>
                    </a:cubicBezTo>
                    <a:cubicBezTo>
                      <a:pt x="248" y="100"/>
                      <a:pt x="246" y="94"/>
                      <a:pt x="250" y="90"/>
                    </a:cubicBezTo>
                    <a:cubicBezTo>
                      <a:pt x="253" y="88"/>
                      <a:pt x="254" y="96"/>
                      <a:pt x="258" y="96"/>
                    </a:cubicBezTo>
                    <a:cubicBezTo>
                      <a:pt x="262" y="97"/>
                      <a:pt x="264" y="94"/>
                      <a:pt x="266" y="92"/>
                    </a:cubicBezTo>
                    <a:cubicBezTo>
                      <a:pt x="262" y="82"/>
                      <a:pt x="252" y="77"/>
                      <a:pt x="248" y="67"/>
                    </a:cubicBezTo>
                    <a:cubicBezTo>
                      <a:pt x="250" y="63"/>
                      <a:pt x="255" y="58"/>
                      <a:pt x="253" y="54"/>
                    </a:cubicBezTo>
                    <a:cubicBezTo>
                      <a:pt x="251" y="50"/>
                      <a:pt x="248" y="42"/>
                      <a:pt x="248" y="42"/>
                    </a:cubicBezTo>
                    <a:cubicBezTo>
                      <a:pt x="256" y="32"/>
                      <a:pt x="259" y="35"/>
                      <a:pt x="266" y="44"/>
                    </a:cubicBezTo>
                    <a:cubicBezTo>
                      <a:pt x="270" y="56"/>
                      <a:pt x="276" y="61"/>
                      <a:pt x="285" y="71"/>
                    </a:cubicBezTo>
                    <a:cubicBezTo>
                      <a:pt x="281" y="81"/>
                      <a:pt x="289" y="82"/>
                      <a:pt x="277" y="88"/>
                    </a:cubicBezTo>
                    <a:cubicBezTo>
                      <a:pt x="262" y="106"/>
                      <a:pt x="278" y="83"/>
                      <a:pt x="274" y="101"/>
                    </a:cubicBezTo>
                    <a:cubicBezTo>
                      <a:pt x="274" y="105"/>
                      <a:pt x="268" y="109"/>
                      <a:pt x="266" y="113"/>
                    </a:cubicBezTo>
                    <a:cubicBezTo>
                      <a:pt x="270" y="122"/>
                      <a:pt x="268" y="125"/>
                      <a:pt x="261" y="132"/>
                    </a:cubicBezTo>
                    <a:cubicBezTo>
                      <a:pt x="268" y="149"/>
                      <a:pt x="282" y="134"/>
                      <a:pt x="296" y="130"/>
                    </a:cubicBezTo>
                    <a:cubicBezTo>
                      <a:pt x="299" y="122"/>
                      <a:pt x="295" y="119"/>
                      <a:pt x="299" y="111"/>
                    </a:cubicBezTo>
                    <a:cubicBezTo>
                      <a:pt x="296" y="105"/>
                      <a:pt x="288" y="97"/>
                      <a:pt x="299" y="92"/>
                    </a:cubicBezTo>
                    <a:cubicBezTo>
                      <a:pt x="303" y="90"/>
                      <a:pt x="315" y="88"/>
                      <a:pt x="315" y="88"/>
                    </a:cubicBezTo>
                    <a:cubicBezTo>
                      <a:pt x="326" y="91"/>
                      <a:pt x="325" y="95"/>
                      <a:pt x="331" y="103"/>
                    </a:cubicBezTo>
                    <a:cubicBezTo>
                      <a:pt x="339" y="84"/>
                      <a:pt x="331" y="90"/>
                      <a:pt x="361" y="92"/>
                    </a:cubicBezTo>
                    <a:cubicBezTo>
                      <a:pt x="355" y="76"/>
                      <a:pt x="365" y="76"/>
                      <a:pt x="382" y="73"/>
                    </a:cubicBezTo>
                    <a:cubicBezTo>
                      <a:pt x="383" y="71"/>
                      <a:pt x="387" y="57"/>
                      <a:pt x="393" y="54"/>
                    </a:cubicBezTo>
                    <a:cubicBezTo>
                      <a:pt x="398" y="52"/>
                      <a:pt x="409" y="50"/>
                      <a:pt x="409" y="50"/>
                    </a:cubicBezTo>
                    <a:cubicBezTo>
                      <a:pt x="430" y="54"/>
                      <a:pt x="413" y="58"/>
                      <a:pt x="431" y="63"/>
                    </a:cubicBezTo>
                    <a:cubicBezTo>
                      <a:pt x="433" y="61"/>
                      <a:pt x="435" y="57"/>
                      <a:pt x="439" y="56"/>
                    </a:cubicBezTo>
                    <a:cubicBezTo>
                      <a:pt x="445" y="55"/>
                      <a:pt x="452" y="61"/>
                      <a:pt x="457" y="58"/>
                    </a:cubicBezTo>
                    <a:cubicBezTo>
                      <a:pt x="461" y="57"/>
                      <a:pt x="457" y="52"/>
                      <a:pt x="455" y="50"/>
                    </a:cubicBezTo>
                    <a:cubicBezTo>
                      <a:pt x="451" y="47"/>
                      <a:pt x="444" y="47"/>
                      <a:pt x="439" y="46"/>
                    </a:cubicBezTo>
                    <a:cubicBezTo>
                      <a:pt x="436" y="45"/>
                      <a:pt x="431" y="44"/>
                      <a:pt x="431" y="44"/>
                    </a:cubicBezTo>
                    <a:cubicBezTo>
                      <a:pt x="440" y="38"/>
                      <a:pt x="443" y="36"/>
                      <a:pt x="455" y="40"/>
                    </a:cubicBezTo>
                    <a:cubicBezTo>
                      <a:pt x="461" y="38"/>
                      <a:pt x="467" y="35"/>
                      <a:pt x="474" y="35"/>
                    </a:cubicBezTo>
                    <a:cubicBezTo>
                      <a:pt x="483" y="36"/>
                      <a:pt x="511" y="43"/>
                      <a:pt x="519" y="46"/>
                    </a:cubicBezTo>
                    <a:cubicBezTo>
                      <a:pt x="527" y="49"/>
                      <a:pt x="544" y="54"/>
                      <a:pt x="544" y="54"/>
                    </a:cubicBezTo>
                    <a:cubicBezTo>
                      <a:pt x="548" y="54"/>
                      <a:pt x="560" y="52"/>
                      <a:pt x="565" y="50"/>
                    </a:cubicBezTo>
                    <a:cubicBezTo>
                      <a:pt x="570" y="47"/>
                      <a:pt x="581" y="42"/>
                      <a:pt x="581" y="42"/>
                    </a:cubicBezTo>
                    <a:cubicBezTo>
                      <a:pt x="585" y="42"/>
                      <a:pt x="598" y="44"/>
                      <a:pt x="600" y="48"/>
                    </a:cubicBezTo>
                    <a:cubicBezTo>
                      <a:pt x="603" y="55"/>
                      <a:pt x="589" y="61"/>
                      <a:pt x="584" y="63"/>
                    </a:cubicBezTo>
                    <a:cubicBezTo>
                      <a:pt x="576" y="69"/>
                      <a:pt x="568" y="69"/>
                      <a:pt x="565" y="77"/>
                    </a:cubicBezTo>
                    <a:cubicBezTo>
                      <a:pt x="568" y="86"/>
                      <a:pt x="564" y="92"/>
                      <a:pt x="568" y="101"/>
                    </a:cubicBezTo>
                    <a:cubicBezTo>
                      <a:pt x="574" y="93"/>
                      <a:pt x="577" y="91"/>
                      <a:pt x="589" y="94"/>
                    </a:cubicBezTo>
                    <a:cubicBezTo>
                      <a:pt x="595" y="108"/>
                      <a:pt x="602" y="93"/>
                      <a:pt x="611" y="88"/>
                    </a:cubicBezTo>
                    <a:cubicBezTo>
                      <a:pt x="613" y="86"/>
                      <a:pt x="613" y="83"/>
                      <a:pt x="616" y="82"/>
                    </a:cubicBezTo>
                    <a:cubicBezTo>
                      <a:pt x="618" y="80"/>
                      <a:pt x="622" y="81"/>
                      <a:pt x="624" y="80"/>
                    </a:cubicBezTo>
                    <a:cubicBezTo>
                      <a:pt x="626" y="78"/>
                      <a:pt x="626" y="75"/>
                      <a:pt x="627" y="73"/>
                    </a:cubicBezTo>
                    <a:cubicBezTo>
                      <a:pt x="632" y="65"/>
                      <a:pt x="638" y="63"/>
                      <a:pt x="648" y="61"/>
                    </a:cubicBezTo>
                    <a:cubicBezTo>
                      <a:pt x="664" y="62"/>
                      <a:pt x="684" y="69"/>
                      <a:pt x="700" y="69"/>
                    </a:cubicBezTo>
                    <a:lnTo>
                      <a:pt x="794" y="84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Freeform 59"/>
              <p:cNvSpPr>
                <a:spLocks noChangeArrowheads="1"/>
              </p:cNvSpPr>
              <p:nvPr userDrawn="1"/>
            </p:nvSpPr>
            <p:spPr bwMode="auto">
              <a:xfrm>
                <a:off x="971" y="91"/>
                <a:ext cx="30" cy="25"/>
              </a:xfrm>
              <a:custGeom>
                <a:avLst/>
                <a:gdLst>
                  <a:gd name="T0" fmla="*/ 3 w 31"/>
                  <a:gd name="T1" fmla="*/ 23 h 30"/>
                  <a:gd name="T2" fmla="*/ 30 w 31"/>
                  <a:gd name="T3" fmla="*/ 0 h 30"/>
                  <a:gd name="T4" fmla="*/ 18 w 31"/>
                  <a:gd name="T5" fmla="*/ 20 h 30"/>
                  <a:gd name="T6" fmla="*/ 3 w 31"/>
                  <a:gd name="T7" fmla="*/ 23 h 3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" h="30">
                    <a:moveTo>
                      <a:pt x="3" y="28"/>
                    </a:moveTo>
                    <a:cubicBezTo>
                      <a:pt x="8" y="8"/>
                      <a:pt x="12" y="6"/>
                      <a:pt x="31" y="0"/>
                    </a:cubicBezTo>
                    <a:cubicBezTo>
                      <a:pt x="29" y="5"/>
                      <a:pt x="25" y="22"/>
                      <a:pt x="19" y="24"/>
                    </a:cubicBezTo>
                    <a:cubicBezTo>
                      <a:pt x="0" y="30"/>
                      <a:pt x="3" y="9"/>
                      <a:pt x="3" y="28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Freeform 60"/>
              <p:cNvSpPr>
                <a:spLocks noChangeArrowheads="1"/>
              </p:cNvSpPr>
              <p:nvPr userDrawn="1"/>
            </p:nvSpPr>
            <p:spPr bwMode="auto">
              <a:xfrm>
                <a:off x="935" y="125"/>
                <a:ext cx="45" cy="27"/>
              </a:xfrm>
              <a:custGeom>
                <a:avLst/>
                <a:gdLst>
                  <a:gd name="T0" fmla="*/ 6 w 44"/>
                  <a:gd name="T1" fmla="*/ 27 h 32"/>
                  <a:gd name="T2" fmla="*/ 23 w 44"/>
                  <a:gd name="T3" fmla="*/ 0 h 32"/>
                  <a:gd name="T4" fmla="*/ 39 w 44"/>
                  <a:gd name="T5" fmla="*/ 3 h 32"/>
                  <a:gd name="T6" fmla="*/ 6 w 44"/>
                  <a:gd name="T7" fmla="*/ 27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4" h="32">
                    <a:moveTo>
                      <a:pt x="6" y="32"/>
                    </a:moveTo>
                    <a:cubicBezTo>
                      <a:pt x="0" y="14"/>
                      <a:pt x="7" y="10"/>
                      <a:pt x="22" y="0"/>
                    </a:cubicBezTo>
                    <a:cubicBezTo>
                      <a:pt x="27" y="1"/>
                      <a:pt x="35" y="0"/>
                      <a:pt x="38" y="4"/>
                    </a:cubicBezTo>
                    <a:cubicBezTo>
                      <a:pt x="44" y="13"/>
                      <a:pt x="16" y="32"/>
                      <a:pt x="6" y="32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Freeform 61"/>
              <p:cNvSpPr>
                <a:spLocks noChangeArrowheads="1"/>
              </p:cNvSpPr>
              <p:nvPr userDrawn="1"/>
            </p:nvSpPr>
            <p:spPr bwMode="auto">
              <a:xfrm>
                <a:off x="1081" y="226"/>
                <a:ext cx="75" cy="14"/>
              </a:xfrm>
              <a:custGeom>
                <a:avLst/>
                <a:gdLst>
                  <a:gd name="T0" fmla="*/ 37 w 76"/>
                  <a:gd name="T1" fmla="*/ 14 h 18"/>
                  <a:gd name="T2" fmla="*/ 25 w 76"/>
                  <a:gd name="T3" fmla="*/ 2 h 18"/>
                  <a:gd name="T4" fmla="*/ 37 w 76"/>
                  <a:gd name="T5" fmla="*/ 14 h 1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6" h="18">
                    <a:moveTo>
                      <a:pt x="37" y="18"/>
                    </a:moveTo>
                    <a:cubicBezTo>
                      <a:pt x="25" y="14"/>
                      <a:pt x="0" y="10"/>
                      <a:pt x="25" y="2"/>
                    </a:cubicBezTo>
                    <a:cubicBezTo>
                      <a:pt x="76" y="9"/>
                      <a:pt x="46" y="0"/>
                      <a:pt x="37" y="18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Freeform 62"/>
              <p:cNvSpPr>
                <a:spLocks noChangeArrowheads="1"/>
              </p:cNvSpPr>
              <p:nvPr userDrawn="1"/>
            </p:nvSpPr>
            <p:spPr bwMode="auto">
              <a:xfrm>
                <a:off x="1210" y="223"/>
                <a:ext cx="42" cy="37"/>
              </a:xfrm>
              <a:custGeom>
                <a:avLst/>
                <a:gdLst>
                  <a:gd name="T0" fmla="*/ 0 w 42"/>
                  <a:gd name="T1" fmla="*/ 18 h 44"/>
                  <a:gd name="T2" fmla="*/ 12 w 42"/>
                  <a:gd name="T3" fmla="*/ 8 h 44"/>
                  <a:gd name="T4" fmla="*/ 0 w 42"/>
                  <a:gd name="T5" fmla="*/ 18 h 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2" h="44">
                    <a:moveTo>
                      <a:pt x="0" y="21"/>
                    </a:moveTo>
                    <a:cubicBezTo>
                      <a:pt x="4" y="17"/>
                      <a:pt x="7" y="11"/>
                      <a:pt x="12" y="9"/>
                    </a:cubicBezTo>
                    <a:cubicBezTo>
                      <a:pt x="42" y="0"/>
                      <a:pt x="23" y="44"/>
                      <a:pt x="0" y="21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Freeform 63"/>
              <p:cNvSpPr>
                <a:spLocks noChangeArrowheads="1"/>
              </p:cNvSpPr>
              <p:nvPr userDrawn="1"/>
            </p:nvSpPr>
            <p:spPr bwMode="auto">
              <a:xfrm>
                <a:off x="865" y="123"/>
                <a:ext cx="33" cy="24"/>
              </a:xfrm>
              <a:custGeom>
                <a:avLst/>
                <a:gdLst>
                  <a:gd name="T0" fmla="*/ 7 w 31"/>
                  <a:gd name="T1" fmla="*/ 18 h 30"/>
                  <a:gd name="T2" fmla="*/ 33 w 31"/>
                  <a:gd name="T3" fmla="*/ 8 h 30"/>
                  <a:gd name="T4" fmla="*/ 7 w 31"/>
                  <a:gd name="T5" fmla="*/ 18 h 3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1" h="30">
                    <a:moveTo>
                      <a:pt x="7" y="22"/>
                    </a:moveTo>
                    <a:cubicBezTo>
                      <a:pt x="0" y="0"/>
                      <a:pt x="15" y="6"/>
                      <a:pt x="31" y="10"/>
                    </a:cubicBezTo>
                    <a:cubicBezTo>
                      <a:pt x="14" y="16"/>
                      <a:pt x="15" y="30"/>
                      <a:pt x="7" y="22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" name="Group 64"/>
            <p:cNvGrpSpPr/>
            <p:nvPr userDrawn="1"/>
          </p:nvGrpSpPr>
          <p:grpSpPr bwMode="auto">
            <a:xfrm>
              <a:off x="7" y="6"/>
              <a:ext cx="5739" cy="1022"/>
              <a:chOff x="1056" y="111"/>
              <a:chExt cx="2448" cy="418"/>
            </a:xfrm>
          </p:grpSpPr>
          <p:sp>
            <p:nvSpPr>
              <p:cNvPr id="25" name="Line 65"/>
              <p:cNvSpPr>
                <a:spLocks noChangeShapeType="1"/>
              </p:cNvSpPr>
              <p:nvPr/>
            </p:nvSpPr>
            <p:spPr bwMode="auto">
              <a:xfrm>
                <a:off x="1056" y="332"/>
                <a:ext cx="2448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Line 66"/>
              <p:cNvSpPr>
                <a:spLocks noChangeShapeType="1"/>
              </p:cNvSpPr>
              <p:nvPr/>
            </p:nvSpPr>
            <p:spPr bwMode="auto">
              <a:xfrm>
                <a:off x="1254" y="111"/>
                <a:ext cx="0" cy="418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Line 67"/>
              <p:cNvSpPr>
                <a:spLocks noChangeShapeType="1"/>
              </p:cNvSpPr>
              <p:nvPr/>
            </p:nvSpPr>
            <p:spPr bwMode="auto">
              <a:xfrm>
                <a:off x="1482" y="111"/>
                <a:ext cx="0" cy="418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Line 68"/>
              <p:cNvSpPr>
                <a:spLocks noChangeShapeType="1"/>
              </p:cNvSpPr>
              <p:nvPr/>
            </p:nvSpPr>
            <p:spPr bwMode="auto">
              <a:xfrm>
                <a:off x="1710" y="111"/>
                <a:ext cx="0" cy="418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Line 69"/>
              <p:cNvSpPr>
                <a:spLocks noChangeShapeType="1"/>
              </p:cNvSpPr>
              <p:nvPr/>
            </p:nvSpPr>
            <p:spPr bwMode="auto">
              <a:xfrm>
                <a:off x="1938" y="111"/>
                <a:ext cx="0" cy="418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Line 70"/>
              <p:cNvSpPr>
                <a:spLocks noChangeShapeType="1"/>
              </p:cNvSpPr>
              <p:nvPr/>
            </p:nvSpPr>
            <p:spPr bwMode="auto">
              <a:xfrm>
                <a:off x="2166" y="111"/>
                <a:ext cx="0" cy="418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Line 71"/>
              <p:cNvSpPr>
                <a:spLocks noChangeShapeType="1"/>
              </p:cNvSpPr>
              <p:nvPr/>
            </p:nvSpPr>
            <p:spPr bwMode="auto">
              <a:xfrm>
                <a:off x="2394" y="111"/>
                <a:ext cx="0" cy="418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Line 72"/>
              <p:cNvSpPr>
                <a:spLocks noChangeShapeType="1"/>
              </p:cNvSpPr>
              <p:nvPr/>
            </p:nvSpPr>
            <p:spPr bwMode="auto">
              <a:xfrm>
                <a:off x="2622" y="111"/>
                <a:ext cx="0" cy="418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Line 73"/>
              <p:cNvSpPr>
                <a:spLocks noChangeShapeType="1"/>
              </p:cNvSpPr>
              <p:nvPr/>
            </p:nvSpPr>
            <p:spPr bwMode="auto">
              <a:xfrm>
                <a:off x="2850" y="111"/>
                <a:ext cx="0" cy="418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74"/>
              <p:cNvSpPr>
                <a:spLocks noChangeShapeType="1"/>
              </p:cNvSpPr>
              <p:nvPr/>
            </p:nvSpPr>
            <p:spPr bwMode="auto">
              <a:xfrm>
                <a:off x="3078" y="111"/>
                <a:ext cx="0" cy="418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Line 75"/>
              <p:cNvSpPr>
                <a:spLocks noChangeShapeType="1"/>
              </p:cNvSpPr>
              <p:nvPr/>
            </p:nvSpPr>
            <p:spPr bwMode="auto">
              <a:xfrm>
                <a:off x="3306" y="111"/>
                <a:ext cx="0" cy="418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76"/>
            <p:cNvGrpSpPr/>
            <p:nvPr userDrawn="1"/>
          </p:nvGrpSpPr>
          <p:grpSpPr bwMode="auto">
            <a:xfrm>
              <a:off x="363" y="1"/>
              <a:ext cx="4919" cy="1034"/>
              <a:chOff x="1208" y="109"/>
              <a:chExt cx="2098" cy="423"/>
            </a:xfrm>
          </p:grpSpPr>
          <p:sp>
            <p:nvSpPr>
              <p:cNvPr id="10" name="Line 77"/>
              <p:cNvSpPr>
                <a:spLocks noChangeShapeType="1"/>
              </p:cNvSpPr>
              <p:nvPr/>
            </p:nvSpPr>
            <p:spPr bwMode="auto">
              <a:xfrm>
                <a:off x="2850" y="110"/>
                <a:ext cx="0" cy="14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Line 78"/>
              <p:cNvSpPr>
                <a:spLocks noChangeShapeType="1"/>
              </p:cNvSpPr>
              <p:nvPr/>
            </p:nvSpPr>
            <p:spPr bwMode="auto">
              <a:xfrm>
                <a:off x="2972" y="332"/>
                <a:ext cx="70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Line 79"/>
              <p:cNvSpPr>
                <a:spLocks noChangeShapeType="1"/>
              </p:cNvSpPr>
              <p:nvPr/>
            </p:nvSpPr>
            <p:spPr bwMode="auto">
              <a:xfrm>
                <a:off x="3078" y="350"/>
                <a:ext cx="0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Line 80"/>
              <p:cNvSpPr>
                <a:spLocks noChangeShapeType="1"/>
              </p:cNvSpPr>
              <p:nvPr/>
            </p:nvSpPr>
            <p:spPr bwMode="auto">
              <a:xfrm>
                <a:off x="3306" y="45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Line 81"/>
              <p:cNvSpPr>
                <a:spLocks noChangeShapeType="1"/>
              </p:cNvSpPr>
              <p:nvPr/>
            </p:nvSpPr>
            <p:spPr bwMode="auto">
              <a:xfrm>
                <a:off x="2166" y="114"/>
                <a:ext cx="0" cy="6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Line 82"/>
              <p:cNvSpPr>
                <a:spLocks noChangeShapeType="1"/>
              </p:cNvSpPr>
              <p:nvPr/>
            </p:nvSpPr>
            <p:spPr bwMode="auto">
              <a:xfrm>
                <a:off x="1938" y="111"/>
                <a:ext cx="0" cy="337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Line 83"/>
              <p:cNvSpPr>
                <a:spLocks noChangeShapeType="1"/>
              </p:cNvSpPr>
              <p:nvPr/>
            </p:nvSpPr>
            <p:spPr bwMode="auto">
              <a:xfrm flipH="1">
                <a:off x="1912" y="332"/>
                <a:ext cx="6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Line 84"/>
              <p:cNvSpPr>
                <a:spLocks noChangeShapeType="1"/>
              </p:cNvSpPr>
              <p:nvPr/>
            </p:nvSpPr>
            <p:spPr bwMode="auto">
              <a:xfrm>
                <a:off x="1778" y="332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Line 85"/>
              <p:cNvSpPr>
                <a:spLocks noChangeShapeType="1"/>
              </p:cNvSpPr>
              <p:nvPr/>
            </p:nvSpPr>
            <p:spPr bwMode="auto">
              <a:xfrm flipH="1">
                <a:off x="1578" y="332"/>
                <a:ext cx="82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Line 86"/>
              <p:cNvSpPr>
                <a:spLocks noChangeShapeType="1"/>
              </p:cNvSpPr>
              <p:nvPr/>
            </p:nvSpPr>
            <p:spPr bwMode="auto">
              <a:xfrm>
                <a:off x="1208" y="332"/>
                <a:ext cx="34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Line 87"/>
              <p:cNvSpPr>
                <a:spLocks noChangeShapeType="1"/>
              </p:cNvSpPr>
              <p:nvPr/>
            </p:nvSpPr>
            <p:spPr bwMode="auto">
              <a:xfrm>
                <a:off x="1480" y="234"/>
                <a:ext cx="0" cy="29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Line 88"/>
              <p:cNvSpPr>
                <a:spLocks noChangeShapeType="1"/>
              </p:cNvSpPr>
              <p:nvPr/>
            </p:nvSpPr>
            <p:spPr bwMode="auto">
              <a:xfrm>
                <a:off x="1254" y="252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Line 89"/>
              <p:cNvSpPr>
                <a:spLocks noChangeShapeType="1"/>
              </p:cNvSpPr>
              <p:nvPr/>
            </p:nvSpPr>
            <p:spPr bwMode="auto">
              <a:xfrm flipH="1" flipV="1">
                <a:off x="1482" y="109"/>
                <a:ext cx="0" cy="27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Line 90"/>
              <p:cNvSpPr>
                <a:spLocks noChangeShapeType="1"/>
              </p:cNvSpPr>
              <p:nvPr/>
            </p:nvSpPr>
            <p:spPr bwMode="auto">
              <a:xfrm>
                <a:off x="1710" y="18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Line 91"/>
              <p:cNvSpPr>
                <a:spLocks noChangeShapeType="1"/>
              </p:cNvSpPr>
              <p:nvPr/>
            </p:nvSpPr>
            <p:spPr bwMode="auto">
              <a:xfrm flipV="1">
                <a:off x="1710" y="111"/>
                <a:ext cx="0" cy="2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92" name="Rectangle 92"/>
          <p:cNvSpPr>
            <a:spLocks noChangeArrowheads="1"/>
          </p:cNvSpPr>
          <p:nvPr/>
        </p:nvSpPr>
        <p:spPr bwMode="auto">
          <a:xfrm>
            <a:off x="1" y="0"/>
            <a:ext cx="810684" cy="4876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>
            <a:lvl1pPr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endParaRPr lang="zh-TW" altLang="en-US" sz="2400" b="0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  <p:pic>
        <p:nvPicPr>
          <p:cNvPr id="93" name="Picture 93" descr="ai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0" y="3505201"/>
            <a:ext cx="5080000" cy="303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Rectangle 94"/>
          <p:cNvSpPr>
            <a:spLocks noChangeArrowheads="1"/>
          </p:cNvSpPr>
          <p:nvPr/>
        </p:nvSpPr>
        <p:spPr bwMode="auto">
          <a:xfrm>
            <a:off x="101600" y="762000"/>
            <a:ext cx="11988800" cy="838200"/>
          </a:xfrm>
          <a:prstGeom prst="rect">
            <a:avLst/>
          </a:prstGeom>
          <a:noFill/>
          <a:ln w="57150">
            <a:solidFill>
              <a:schemeClr val="hlink"/>
            </a:solidFill>
            <a:miter lim="800000"/>
          </a:ln>
          <a:effectLst/>
        </p:spPr>
        <p:txBody>
          <a:bodyPr wrap="none" anchor="ctr"/>
          <a:lstStyle>
            <a:lvl1pPr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endParaRPr kumimoji="1" lang="zh-CN" altLang="zh-CN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pSp>
        <p:nvGrpSpPr>
          <p:cNvPr id="95" name="Group 95"/>
          <p:cNvGrpSpPr/>
          <p:nvPr/>
        </p:nvGrpSpPr>
        <p:grpSpPr bwMode="auto">
          <a:xfrm>
            <a:off x="406400" y="0"/>
            <a:ext cx="4368800" cy="2133600"/>
            <a:chOff x="336" y="0"/>
            <a:chExt cx="2064" cy="1344"/>
          </a:xfrm>
        </p:grpSpPr>
        <p:sp>
          <p:nvSpPr>
            <p:cNvPr id="96" name="Rectangle 96"/>
            <p:cNvSpPr>
              <a:spLocks noChangeArrowheads="1"/>
            </p:cNvSpPr>
            <p:nvPr/>
          </p:nvSpPr>
          <p:spPr bwMode="auto">
            <a:xfrm>
              <a:off x="1008" y="672"/>
              <a:ext cx="336" cy="336"/>
            </a:xfrm>
            <a:prstGeom prst="rect">
              <a:avLst/>
            </a:prstGeom>
            <a:noFill/>
            <a:ln w="57150">
              <a:solidFill>
                <a:schemeClr val="hlink"/>
              </a:solidFill>
              <a:miter lim="800000"/>
            </a:ln>
            <a:effectLst/>
          </p:spPr>
          <p:txBody>
            <a:bodyPr wrap="none" anchor="ctr"/>
            <a:lstStyle>
              <a:lvl1pPr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z="2800"/>
            </a:p>
          </p:txBody>
        </p:sp>
        <p:sp>
          <p:nvSpPr>
            <p:cNvPr id="97" name="Rectangle 97"/>
            <p:cNvSpPr>
              <a:spLocks noChangeArrowheads="1"/>
            </p:cNvSpPr>
            <p:nvPr/>
          </p:nvSpPr>
          <p:spPr bwMode="auto">
            <a:xfrm>
              <a:off x="1344" y="1008"/>
              <a:ext cx="336" cy="336"/>
            </a:xfrm>
            <a:prstGeom prst="rect">
              <a:avLst/>
            </a:prstGeom>
            <a:noFill/>
            <a:ln w="57150">
              <a:solidFill>
                <a:schemeClr val="hlink"/>
              </a:solidFill>
              <a:miter lim="800000"/>
            </a:ln>
            <a:effectLst/>
          </p:spPr>
          <p:txBody>
            <a:bodyPr wrap="none" anchor="ctr"/>
            <a:lstStyle>
              <a:lvl1pPr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z="2800"/>
            </a:p>
          </p:txBody>
        </p:sp>
        <p:sp>
          <p:nvSpPr>
            <p:cNvPr id="98" name="Rectangle 98"/>
            <p:cNvSpPr>
              <a:spLocks noChangeArrowheads="1"/>
            </p:cNvSpPr>
            <p:nvPr/>
          </p:nvSpPr>
          <p:spPr bwMode="auto">
            <a:xfrm>
              <a:off x="1728" y="336"/>
              <a:ext cx="336" cy="336"/>
            </a:xfrm>
            <a:prstGeom prst="rect">
              <a:avLst/>
            </a:prstGeom>
            <a:noFill/>
            <a:ln w="57150">
              <a:solidFill>
                <a:schemeClr val="hlink"/>
              </a:solidFill>
              <a:miter lim="800000"/>
            </a:ln>
            <a:effectLst/>
          </p:spPr>
          <p:txBody>
            <a:bodyPr wrap="none" anchor="ctr"/>
            <a:lstStyle>
              <a:lvl1pPr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z="2800"/>
            </a:p>
          </p:txBody>
        </p:sp>
        <p:sp>
          <p:nvSpPr>
            <p:cNvPr id="99" name="Rectangle 99"/>
            <p:cNvSpPr>
              <a:spLocks noChangeArrowheads="1"/>
            </p:cNvSpPr>
            <p:nvPr/>
          </p:nvSpPr>
          <p:spPr bwMode="auto">
            <a:xfrm>
              <a:off x="2064" y="672"/>
              <a:ext cx="336" cy="336"/>
            </a:xfrm>
            <a:prstGeom prst="rect">
              <a:avLst/>
            </a:prstGeom>
            <a:noFill/>
            <a:ln w="57150">
              <a:solidFill>
                <a:schemeClr val="hlink"/>
              </a:solidFill>
              <a:miter lim="800000"/>
            </a:ln>
            <a:effectLst/>
          </p:spPr>
          <p:txBody>
            <a:bodyPr wrap="none" anchor="ctr"/>
            <a:lstStyle>
              <a:lvl1pPr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z="2800"/>
            </a:p>
          </p:txBody>
        </p:sp>
        <p:sp>
          <p:nvSpPr>
            <p:cNvPr id="100" name="Rectangle 100"/>
            <p:cNvSpPr>
              <a:spLocks noChangeArrowheads="1"/>
            </p:cNvSpPr>
            <p:nvPr/>
          </p:nvSpPr>
          <p:spPr bwMode="auto">
            <a:xfrm>
              <a:off x="672" y="336"/>
              <a:ext cx="336" cy="336"/>
            </a:xfrm>
            <a:prstGeom prst="rect">
              <a:avLst/>
            </a:prstGeom>
            <a:noFill/>
            <a:ln w="57150">
              <a:solidFill>
                <a:schemeClr val="hlink"/>
              </a:solidFill>
              <a:miter lim="800000"/>
            </a:ln>
            <a:effectLst/>
          </p:spPr>
          <p:txBody>
            <a:bodyPr wrap="none" anchor="ctr"/>
            <a:lstStyle>
              <a:lvl1pPr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z="2800"/>
            </a:p>
          </p:txBody>
        </p:sp>
        <p:sp>
          <p:nvSpPr>
            <p:cNvPr id="101" name="Rectangle 101"/>
            <p:cNvSpPr>
              <a:spLocks noChangeArrowheads="1"/>
            </p:cNvSpPr>
            <p:nvPr/>
          </p:nvSpPr>
          <p:spPr bwMode="auto">
            <a:xfrm>
              <a:off x="336" y="0"/>
              <a:ext cx="336" cy="336"/>
            </a:xfrm>
            <a:prstGeom prst="rect">
              <a:avLst/>
            </a:prstGeom>
            <a:noFill/>
            <a:ln w="57150">
              <a:solidFill>
                <a:schemeClr val="hlink"/>
              </a:solidFill>
              <a:miter lim="800000"/>
            </a:ln>
            <a:effectLst/>
          </p:spPr>
          <p:txBody>
            <a:bodyPr wrap="none" anchor="ctr"/>
            <a:lstStyle>
              <a:lvl1pPr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z="2800"/>
            </a:p>
          </p:txBody>
        </p:sp>
      </p:grpSp>
      <p:sp>
        <p:nvSpPr>
          <p:cNvPr id="102" name="Rectangle 102"/>
          <p:cNvSpPr>
            <a:spLocks noChangeArrowheads="1"/>
          </p:cNvSpPr>
          <p:nvPr/>
        </p:nvSpPr>
        <p:spPr bwMode="auto">
          <a:xfrm>
            <a:off x="1828800" y="1066800"/>
            <a:ext cx="711200" cy="533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hlink"/>
            </a:solidFill>
            <a:miter lim="800000"/>
          </a:ln>
          <a:effectLst/>
        </p:spPr>
        <p:txBody>
          <a:bodyPr wrap="none" anchor="ctr"/>
          <a:lstStyle>
            <a:lvl1pPr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endParaRPr lang="zh-CN" altLang="en-US" sz="2800"/>
          </a:p>
        </p:txBody>
      </p:sp>
      <p:sp>
        <p:nvSpPr>
          <p:cNvPr id="103" name="Rectangle 103"/>
          <p:cNvSpPr>
            <a:spLocks noChangeArrowheads="1"/>
          </p:cNvSpPr>
          <p:nvPr/>
        </p:nvSpPr>
        <p:spPr bwMode="auto">
          <a:xfrm>
            <a:off x="2540000" y="1600200"/>
            <a:ext cx="711200" cy="533400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hlink"/>
            </a:solidFill>
            <a:miter lim="800000"/>
          </a:ln>
          <a:effectLst/>
        </p:spPr>
        <p:txBody>
          <a:bodyPr wrap="none" anchor="ctr"/>
          <a:lstStyle>
            <a:lvl1pPr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endParaRPr lang="zh-CN" altLang="en-US" sz="2800"/>
          </a:p>
        </p:txBody>
      </p:sp>
      <p:sp>
        <p:nvSpPr>
          <p:cNvPr id="104" name="Rectangle 104"/>
          <p:cNvSpPr>
            <a:spLocks noChangeArrowheads="1"/>
          </p:cNvSpPr>
          <p:nvPr/>
        </p:nvSpPr>
        <p:spPr bwMode="auto">
          <a:xfrm>
            <a:off x="3352800" y="533400"/>
            <a:ext cx="711200" cy="533400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hlink"/>
            </a:solidFill>
            <a:miter lim="800000"/>
          </a:ln>
          <a:effectLst/>
        </p:spPr>
        <p:txBody>
          <a:bodyPr wrap="none" anchor="ctr"/>
          <a:lstStyle>
            <a:lvl1pPr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endParaRPr lang="zh-CN" altLang="en-US" sz="2800"/>
          </a:p>
        </p:txBody>
      </p:sp>
      <p:sp>
        <p:nvSpPr>
          <p:cNvPr id="105" name="Rectangle 105"/>
          <p:cNvSpPr>
            <a:spLocks noChangeArrowheads="1"/>
          </p:cNvSpPr>
          <p:nvPr/>
        </p:nvSpPr>
        <p:spPr bwMode="auto">
          <a:xfrm>
            <a:off x="4091517" y="1066800"/>
            <a:ext cx="785283" cy="609600"/>
          </a:xfrm>
          <a:prstGeom prst="rect">
            <a:avLst/>
          </a:prstGeom>
          <a:solidFill>
            <a:schemeClr val="bg2"/>
          </a:solidFill>
          <a:ln w="57150">
            <a:solidFill>
              <a:schemeClr val="hlink"/>
            </a:solidFill>
            <a:miter lim="800000"/>
          </a:ln>
          <a:effectLst/>
        </p:spPr>
        <p:txBody>
          <a:bodyPr wrap="none" anchor="ctr"/>
          <a:lstStyle>
            <a:lvl1pPr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endParaRPr lang="zh-CN" altLang="en-US" sz="2800"/>
          </a:p>
        </p:txBody>
      </p:sp>
      <p:sp>
        <p:nvSpPr>
          <p:cNvPr id="106" name="Rectangle 106"/>
          <p:cNvSpPr>
            <a:spLocks noChangeArrowheads="1"/>
          </p:cNvSpPr>
          <p:nvPr/>
        </p:nvSpPr>
        <p:spPr bwMode="auto">
          <a:xfrm>
            <a:off x="1117600" y="533400"/>
            <a:ext cx="711200" cy="533400"/>
          </a:xfrm>
          <a:prstGeom prst="rect">
            <a:avLst/>
          </a:prstGeom>
          <a:solidFill>
            <a:schemeClr val="tx2"/>
          </a:solidFill>
          <a:ln w="57150">
            <a:solidFill>
              <a:schemeClr val="hlink"/>
            </a:solidFill>
            <a:miter lim="800000"/>
          </a:ln>
          <a:effectLst/>
        </p:spPr>
        <p:txBody>
          <a:bodyPr wrap="none" anchor="ctr"/>
          <a:lstStyle>
            <a:lvl1pPr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endParaRPr lang="zh-CN" altLang="en-US" sz="2800"/>
          </a:p>
        </p:txBody>
      </p:sp>
      <p:sp>
        <p:nvSpPr>
          <p:cNvPr id="107" name="Rectangle 107"/>
          <p:cNvSpPr>
            <a:spLocks noChangeArrowheads="1"/>
          </p:cNvSpPr>
          <p:nvPr/>
        </p:nvSpPr>
        <p:spPr bwMode="auto">
          <a:xfrm>
            <a:off x="406400" y="0"/>
            <a:ext cx="711200" cy="533400"/>
          </a:xfrm>
          <a:prstGeom prst="rect">
            <a:avLst/>
          </a:prstGeom>
          <a:solidFill>
            <a:schemeClr val="bg2"/>
          </a:solidFill>
          <a:ln w="57150">
            <a:solidFill>
              <a:schemeClr val="hlink"/>
            </a:solidFill>
            <a:miter lim="800000"/>
          </a:ln>
          <a:effectLst/>
        </p:spPr>
        <p:txBody>
          <a:bodyPr wrap="none" anchor="ctr"/>
          <a:lstStyle>
            <a:lvl1pPr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algn="ctr"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99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endParaRPr lang="zh-CN" altLang="en-US" sz="2800"/>
          </a:p>
        </p:txBody>
      </p:sp>
      <p:grpSp>
        <p:nvGrpSpPr>
          <p:cNvPr id="108" name="Group 108"/>
          <p:cNvGrpSpPr/>
          <p:nvPr/>
        </p:nvGrpSpPr>
        <p:grpSpPr bwMode="auto">
          <a:xfrm>
            <a:off x="4064000" y="3352800"/>
            <a:ext cx="4368800" cy="211138"/>
            <a:chOff x="1824" y="2640"/>
            <a:chExt cx="2064" cy="133"/>
          </a:xfrm>
        </p:grpSpPr>
        <p:sp>
          <p:nvSpPr>
            <p:cNvPr id="109" name="Line 109"/>
            <p:cNvSpPr>
              <a:spLocks noChangeShapeType="1"/>
            </p:cNvSpPr>
            <p:nvPr/>
          </p:nvSpPr>
          <p:spPr bwMode="auto">
            <a:xfrm>
              <a:off x="1824" y="2711"/>
              <a:ext cx="2064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Rectangle 110"/>
            <p:cNvSpPr>
              <a:spLocks noChangeArrowheads="1"/>
            </p:cNvSpPr>
            <p:nvPr/>
          </p:nvSpPr>
          <p:spPr bwMode="auto">
            <a:xfrm>
              <a:off x="2592" y="2640"/>
              <a:ext cx="133" cy="13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hlink"/>
              </a:solidFill>
              <a:miter lim="800000"/>
            </a:ln>
            <a:effectLst/>
          </p:spPr>
          <p:txBody>
            <a:bodyPr wrap="none" anchor="ctr"/>
            <a:lstStyle>
              <a:lvl1pPr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defRPr/>
              </a:pPr>
              <a:endParaRPr kumimoji="1" lang="zh-CN" altLang="zh-CN" sz="24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1" name="Rectangle 111"/>
            <p:cNvSpPr>
              <a:spLocks noChangeArrowheads="1"/>
            </p:cNvSpPr>
            <p:nvPr/>
          </p:nvSpPr>
          <p:spPr bwMode="auto">
            <a:xfrm>
              <a:off x="2784" y="2640"/>
              <a:ext cx="133" cy="133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hlink"/>
              </a:solidFill>
              <a:miter lim="800000"/>
            </a:ln>
            <a:effectLst/>
          </p:spPr>
          <p:txBody>
            <a:bodyPr wrap="none" anchor="ctr"/>
            <a:lstStyle>
              <a:lvl1pPr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defRPr/>
              </a:pPr>
              <a:endParaRPr kumimoji="1" lang="zh-CN" altLang="zh-CN" sz="24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2" name="Rectangle 112"/>
            <p:cNvSpPr>
              <a:spLocks noChangeArrowheads="1"/>
            </p:cNvSpPr>
            <p:nvPr/>
          </p:nvSpPr>
          <p:spPr bwMode="auto">
            <a:xfrm>
              <a:off x="2976" y="2640"/>
              <a:ext cx="133" cy="13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hlink"/>
              </a:solidFill>
              <a:miter lim="800000"/>
            </a:ln>
            <a:effectLst/>
          </p:spPr>
          <p:txBody>
            <a:bodyPr wrap="none" anchor="ctr"/>
            <a:lstStyle>
              <a:lvl1pPr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algn="ctr"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990099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defRPr/>
              </a:pPr>
              <a:endParaRPr kumimoji="1" lang="zh-CN" altLang="zh-CN" sz="24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</p:grpSp>
      <p:pic>
        <p:nvPicPr>
          <p:cNvPr id="113" name="Picture 113" descr="earth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609601"/>
            <a:ext cx="12192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包含图片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12"/>
          <p:cNvGrpSpPr/>
          <p:nvPr/>
        </p:nvGrpSpPr>
        <p:grpSpPr bwMode="auto">
          <a:xfrm rot="10800000">
            <a:off x="0" y="5673725"/>
            <a:ext cx="12192000" cy="63500"/>
            <a:chOff x="507492" y="1501519"/>
            <a:chExt cx="8129016" cy="63125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508550" y="1564644"/>
              <a:ext cx="8129017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508550" y="1501519"/>
              <a:ext cx="8129017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 13"/>
          <p:cNvGrpSpPr/>
          <p:nvPr/>
        </p:nvGrpSpPr>
        <p:grpSpPr bwMode="auto">
          <a:xfrm>
            <a:off x="0" y="1114425"/>
            <a:ext cx="12192000" cy="63500"/>
            <a:chOff x="507492" y="1501519"/>
            <a:chExt cx="8129016" cy="63125"/>
          </a:xfrm>
        </p:grpSpPr>
        <p:cxnSp>
          <p:nvCxnSpPr>
            <p:cNvPr id="10" name="直接连接符​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0" y="5778500"/>
            <a:ext cx="12192000" cy="1079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0"/>
            <a:ext cx="12192000" cy="1079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138" y="114300"/>
            <a:ext cx="5249862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33847" y="1876461"/>
            <a:ext cx="5734050" cy="2219691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ctr" rtl="0">
              <a:defRPr sz="4400" cap="all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33847" y="4096151"/>
            <a:ext cx="5734050" cy="955565"/>
          </a:xfrm>
        </p:spPr>
        <p:txBody>
          <a:bodyPr/>
          <a:lstStyle>
            <a:lvl1pPr marL="0" indent="0" algn="ctr" rtl="0">
              <a:spcBef>
                <a:spcPts val="0"/>
              </a:spcBef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7019925" y="1203036"/>
            <a:ext cx="5172075" cy="4420321"/>
          </a:xfrm>
        </p:spPr>
        <p:txBody>
          <a:bodyPr/>
          <a:lstStyle/>
          <a:p>
            <a:pPr lvl="0"/>
            <a:r>
              <a:rPr lang="zh-CN" altLang="en-US" noProof="0"/>
              <a:t>单击图标添加图片</a:t>
            </a:r>
          </a:p>
        </p:txBody>
      </p:sp>
    </p:spTree>
  </p:cSld>
  <p:clrMapOvr>
    <a:masterClrMapping/>
  </p:clrMapOvr>
  <p:transition spd="med">
    <p:fade/>
  </p:transition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包含图片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12"/>
          <p:cNvGrpSpPr/>
          <p:nvPr/>
        </p:nvGrpSpPr>
        <p:grpSpPr bwMode="auto">
          <a:xfrm rot="10800000">
            <a:off x="0" y="5673725"/>
            <a:ext cx="12192000" cy="63500"/>
            <a:chOff x="507492" y="1501519"/>
            <a:chExt cx="8129016" cy="63125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08550" y="1564644"/>
              <a:ext cx="8129017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508550" y="1501519"/>
              <a:ext cx="8129017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 13"/>
          <p:cNvGrpSpPr/>
          <p:nvPr/>
        </p:nvGrpSpPr>
        <p:grpSpPr bwMode="auto">
          <a:xfrm>
            <a:off x="0" y="1114425"/>
            <a:ext cx="12192000" cy="63500"/>
            <a:chOff x="507492" y="1501519"/>
            <a:chExt cx="8129016" cy="63125"/>
          </a:xfrm>
        </p:grpSpPr>
        <p:cxnSp>
          <p:nvCxnSpPr>
            <p:cNvPr id="7" name="直接连接符​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0" y="5778500"/>
            <a:ext cx="12192000" cy="1079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12192000" cy="1079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4994" y="2319155"/>
            <a:ext cx="10782013" cy="2219691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ctr" rtl="0">
              <a:defRPr sz="4400" cap="all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</p:cSld>
  <p:clrMapOvr>
    <a:masterClrMapping/>
  </p:clrMapOvr>
  <p:transition spd="med">
    <p:fade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</a:lstStyle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3313" y="6356350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787794A-9009-4F16-8179-38AC3A9315E1}" type="slidenum">
              <a:rPr lang="en-US" altLang="zh-CN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med">
    <p:fade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104900" y="1600200"/>
            <a:ext cx="4919472" cy="823911"/>
          </a:xfrm>
        </p:spPr>
        <p:txBody>
          <a:bodyPr anchor="ctr"/>
          <a:lstStyle>
            <a:lvl1pPr marL="0" indent="0" algn="l" rtl="0">
              <a:spcBef>
                <a:spcPts val="0"/>
              </a:spcBef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104900" y="2424112"/>
            <a:ext cx="4919472" cy="374808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66110" y="1600200"/>
            <a:ext cx="4919472" cy="823911"/>
          </a:xfrm>
        </p:spPr>
        <p:txBody>
          <a:bodyPr anchor="ctr"/>
          <a:lstStyle>
            <a:lvl1pPr marL="0" indent="0" algn="l" rtl="0">
              <a:spcBef>
                <a:spcPts val="0"/>
              </a:spcBef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zh-CN" altLang="en-US" noProof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66110" y="2424112"/>
            <a:ext cx="4919472" cy="374808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幻灯片编号占位符 5"/>
          <p:cNvSpPr>
            <a:spLocks noGrp="1"/>
          </p:cNvSpPr>
          <p:nvPr userDrawn="1"/>
        </p:nvSpPr>
        <p:spPr>
          <a:xfrm>
            <a:off x="1103313" y="6356350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787794A-9009-4F16-8179-38AC3A9315E1}" type="slidenum">
              <a:rPr lang="en-US" altLang="zh-CN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med">
    <p:fade/>
  </p:transition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rtlCol="0"/>
          <a:lstStyle/>
          <a:p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3313" y="6356350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787794A-9009-4F16-8179-38AC3A9315E1}" type="slidenum">
              <a:rPr lang="en-US" altLang="zh-CN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med">
    <p:fade/>
  </p:transition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rtlCol="0"/>
          <a:lstStyle>
            <a:lvl1pPr algn="l" rtl="0">
              <a:defRPr sz="3200"/>
            </a:lvl1pPr>
          </a:lstStyle>
          <a:p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641848" y="1600199"/>
            <a:ext cx="5445252" cy="4572001"/>
          </a:xfrm>
        </p:spPr>
        <p:txBody>
          <a:bodyPr/>
          <a:lstStyle>
            <a:lvl1pPr algn="l" rtl="0">
              <a:defRPr sz="2000"/>
            </a:lvl1pPr>
            <a:lvl2pPr algn="l" rtl="0">
              <a:defRPr sz="16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04900" y="1600200"/>
            <a:ext cx="4384548" cy="4572000"/>
          </a:xfrm>
        </p:spPr>
        <p:txBody>
          <a:bodyPr/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104900" y="6356350"/>
            <a:ext cx="1828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ea typeface="宋体" panose="02010600030101010101" pitchFamily="2" charset="-122"/>
              </a:defRPr>
            </a:lvl1pPr>
          </a:lstStyle>
          <a:p>
            <a:fld id="{19D8F60F-EC80-4AEE-90BD-525E918B6399}" type="datetime1">
              <a:rPr lang="en-US" altLang="zh-CN"/>
              <a:t>11/5/2022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mtClean="0"/>
            </a:lvl1pPr>
          </a:lstStyle>
          <a:p>
            <a:pPr>
              <a:defRPr/>
            </a:pPr>
            <a:fld id="{6F19C638-8330-43CF-A786-978F036C2220}" type="slidenum">
              <a:rPr lang="en-US" altLang="zh-CN"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med">
    <p:fade/>
  </p:transition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rtlCol="0"/>
          <a:lstStyle>
            <a:lvl1pPr algn="l" rtl="0"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/>
          <a:lstStyle>
            <a:lvl1pPr marL="0" indent="0" algn="ctr" rtl="0"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04900" y="1600200"/>
            <a:ext cx="3396996" cy="4572000"/>
          </a:xfrm>
        </p:spPr>
        <p:txBody>
          <a:bodyPr/>
          <a:lstStyle>
            <a:lvl1pPr marL="0" indent="0" algn="l" rtl="0">
              <a:spcBef>
                <a:spcPts val="1200"/>
              </a:spcBef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/>
            <a:r>
              <a:rPr lang="zh-CN" altLang="en-US" noProof="0"/>
              <a:t>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3313" y="6356350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787794A-9009-4F16-8179-38AC3A9315E1}" type="slidenum">
              <a:rPr lang="en-US" altLang="zh-CN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med">
    <p:fade/>
  </p:transition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fld id="{52A84EC4-4EBA-4DF6-A675-C66C262CDDC6}" type="slidenum">
              <a:rPr lang="en-US" altLang="zh-CN"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med">
    <p:fade/>
  </p:transition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1104900" y="76200"/>
            <a:ext cx="9980613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  <a:p>
            <a:pPr lvl="5"/>
            <a:r>
              <a:rPr lang="zh-CN" altLang="en-US" noProof="0" dirty="0"/>
              <a:t>第六级</a:t>
            </a:r>
          </a:p>
          <a:p>
            <a:pPr lvl="6"/>
            <a:r>
              <a:rPr lang="zh-CN" altLang="en-US" noProof="0" dirty="0"/>
              <a:t>第七级</a:t>
            </a:r>
          </a:p>
          <a:p>
            <a:pPr lvl="7"/>
            <a:r>
              <a:rPr lang="zh-CN" altLang="en-US" noProof="0" dirty="0"/>
              <a:t>第八级</a:t>
            </a:r>
          </a:p>
          <a:p>
            <a:pPr lvl="8"/>
            <a:r>
              <a:rPr lang="zh-CN" altLang="en-US" noProof="0" dirty="0"/>
              <a:t>第九级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933700" y="6356350"/>
            <a:ext cx="6324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3313" y="6356350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787794A-9009-4F16-8179-38AC3A9315E1}" type="slidenum">
              <a:rPr lang="en-US" altLang="zh-CN"/>
              <a:t>‹#›</a:t>
            </a:fld>
            <a:endParaRPr lang="zh-CN" altLang="en-US" dirty="0"/>
          </a:p>
        </p:txBody>
      </p:sp>
      <p:grpSp>
        <p:nvGrpSpPr>
          <p:cNvPr id="1030" name="组 14"/>
          <p:cNvGrpSpPr/>
          <p:nvPr/>
        </p:nvGrpSpPr>
        <p:grpSpPr bwMode="auto">
          <a:xfrm>
            <a:off x="1103313" y="1219200"/>
            <a:ext cx="9985375" cy="84138"/>
            <a:chOff x="1073150" y="1219201"/>
            <a:chExt cx="10058400" cy="63125"/>
          </a:xfrm>
        </p:grpSpPr>
        <p:cxnSp>
          <p:nvCxnSpPr>
            <p:cNvPr id="13" name="直接连接符​​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>
    <p:fade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269875" indent="-269875" algn="l" rtl="0" eaLnBrk="1" fontAlgn="base" hangingPunct="1">
        <a:lnSpc>
          <a:spcPct val="90000"/>
        </a:lnSpc>
        <a:spcBef>
          <a:spcPts val="1800"/>
        </a:spcBef>
        <a:spcAft>
          <a:spcPct val="0"/>
        </a:spcAft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rgbClr val="C0000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rgbClr val="C0000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rgbClr val="C0000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rgbClr val="C0000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3.png"/><Relationship Id="rId7" Type="http://schemas.openxmlformats.org/officeDocument/2006/relationships/image" Target="../media/image57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11" Type="http://schemas.openxmlformats.org/officeDocument/2006/relationships/image" Target="../media/image69.png"/><Relationship Id="rId5" Type="http://schemas.openxmlformats.org/officeDocument/2006/relationships/image" Target="../media/image65.png"/><Relationship Id="rId10" Type="http://schemas.openxmlformats.org/officeDocument/2006/relationships/image" Target="../media/image68.png"/><Relationship Id="rId4" Type="http://schemas.openxmlformats.org/officeDocument/2006/relationships/image" Target="../media/image64.png"/><Relationship Id="rId9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65.png"/><Relationship Id="rId9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8568" y="1449859"/>
            <a:ext cx="8937367" cy="3797644"/>
          </a:xfrm>
        </p:spPr>
        <p:txBody>
          <a:bodyPr>
            <a:normAutofit/>
          </a:bodyPr>
          <a:lstStyle/>
          <a:p>
            <a:r>
              <a:rPr lang="zh-CN" altLang="en-US" sz="6000" b="1" dirty="0">
                <a:solidFill>
                  <a:srgbClr val="5073B1"/>
                </a:solidFill>
              </a:rPr>
              <a:t>人工智能</a:t>
            </a:r>
            <a:br>
              <a:rPr lang="en-US" altLang="zh-CN" sz="6000" b="1" dirty="0">
                <a:solidFill>
                  <a:srgbClr val="5073B1"/>
                </a:solidFill>
              </a:rPr>
            </a:br>
            <a:br>
              <a:rPr lang="zh-CN" altLang="en-US" sz="6000" b="1" dirty="0">
                <a:solidFill>
                  <a:srgbClr val="5073B1"/>
                </a:solidFill>
              </a:rPr>
            </a:br>
            <a:r>
              <a:rPr lang="en-US" altLang="zh-CN" sz="4000" b="1" dirty="0">
                <a:solidFill>
                  <a:srgbClr val="5073B1"/>
                </a:solidFill>
              </a:rPr>
              <a:t>Artificial Intelligence</a:t>
            </a:r>
          </a:p>
        </p:txBody>
      </p:sp>
      <p:pic>
        <p:nvPicPr>
          <p:cNvPr id="6" name="Picture 6" descr="d:\桌面文件\桌面\捕获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022" y="1449859"/>
            <a:ext cx="2670221" cy="358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10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7.1 </a:t>
            </a:r>
            <a:r>
              <a:rPr lang="zh-CN" altLang="en-US" dirty="0"/>
              <a:t>自然语言处理概述</a:t>
            </a:r>
            <a:r>
              <a:rPr lang="en-US" altLang="zh-CN" dirty="0"/>
              <a:t>-</a:t>
            </a:r>
            <a:r>
              <a:rPr lang="zh-CN" altLang="en-US" sz="2400" dirty="0">
                <a:solidFill>
                  <a:srgbClr val="0606FA"/>
                </a:solidFill>
              </a:rPr>
              <a:t>历程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484784"/>
            <a:ext cx="7635608" cy="451006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11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7.1 </a:t>
            </a:r>
            <a:r>
              <a:rPr lang="zh-CN" altLang="en-US" dirty="0"/>
              <a:t>自然语言处理概述</a:t>
            </a:r>
            <a:r>
              <a:rPr lang="en-US" altLang="zh-CN" dirty="0"/>
              <a:t>-</a:t>
            </a:r>
            <a:r>
              <a:rPr lang="zh-CN" altLang="en-US" sz="2400" dirty="0">
                <a:solidFill>
                  <a:srgbClr val="0606FA"/>
                </a:solidFill>
              </a:rPr>
              <a:t>历程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528754"/>
            <a:ext cx="7776864" cy="414656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12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7.1 </a:t>
            </a:r>
            <a:r>
              <a:rPr lang="zh-CN" altLang="en-US" dirty="0"/>
              <a:t>自然语言处理概述</a:t>
            </a:r>
            <a:r>
              <a:rPr lang="en-US" altLang="zh-CN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基于规则的</a:t>
            </a:r>
            <a:r>
              <a:rPr lang="en-US" altLang="zh-CN" sz="2400" dirty="0">
                <a:solidFill>
                  <a:srgbClr val="0606FA"/>
                </a:solidFill>
                <a:sym typeface="+mn-ea"/>
              </a:rPr>
              <a:t>nlp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567" y="1700808"/>
            <a:ext cx="9327182" cy="442730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13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7.1 </a:t>
            </a:r>
            <a:r>
              <a:rPr lang="zh-CN" altLang="en-US" dirty="0"/>
              <a:t>自然语言处理概述</a:t>
            </a:r>
            <a:r>
              <a:rPr lang="en-US" altLang="zh-CN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基于规则的</a:t>
            </a:r>
            <a:r>
              <a:rPr lang="en-US" altLang="zh-CN" sz="2400" dirty="0">
                <a:solidFill>
                  <a:srgbClr val="0606FA"/>
                </a:solidFill>
                <a:sym typeface="+mn-ea"/>
              </a:rPr>
              <a:t>nlp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1800430"/>
            <a:ext cx="7247248" cy="360457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14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7.1 </a:t>
            </a:r>
            <a:r>
              <a:rPr lang="zh-CN" altLang="en-US" dirty="0"/>
              <a:t>自然语言处理概述</a:t>
            </a:r>
            <a:r>
              <a:rPr lang="en-US" altLang="zh-CN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基于统计的</a:t>
            </a:r>
            <a:r>
              <a:rPr lang="en-US" altLang="zh-CN" sz="2400" dirty="0">
                <a:solidFill>
                  <a:srgbClr val="0606FA"/>
                </a:solidFill>
                <a:sym typeface="+mn-ea"/>
              </a:rPr>
              <a:t>nlp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94099" y="1639779"/>
            <a:ext cx="864631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自然语言中词的多义性很难用规则来描述，而是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严重依赖于上下文</a:t>
            </a:r>
            <a:endParaRPr lang="en-US" altLang="zh-CN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统计语言模型（</a:t>
            </a:r>
            <a:r>
              <a:rPr lang="en-US" altLang="zh-CN" sz="2800" dirty="0"/>
              <a:t>Statistical Language Models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）：基于统计的自然语言处理方法，用数学把复杂的问题简单化。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贾里尼克假设：一个句子是否合理，取决于其出现在自然语言中的可能性的大小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15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7.1 </a:t>
            </a:r>
            <a:r>
              <a:rPr lang="zh-CN" altLang="en-US" dirty="0"/>
              <a:t>自然语言处理概述</a:t>
            </a:r>
            <a:r>
              <a:rPr lang="en-US" altLang="zh-CN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基于统计的</a:t>
            </a:r>
            <a:r>
              <a:rPr lang="en-US" altLang="zh-CN" sz="2400" dirty="0">
                <a:solidFill>
                  <a:srgbClr val="0606FA"/>
                </a:solidFill>
                <a:sym typeface="+mn-ea"/>
              </a:rPr>
              <a:t>nlp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99" y="2026939"/>
            <a:ext cx="8558002" cy="345215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16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7.1 </a:t>
            </a:r>
            <a:r>
              <a:rPr lang="zh-CN" altLang="en-US" dirty="0"/>
              <a:t>自然语言处理概述</a:t>
            </a:r>
            <a:r>
              <a:rPr lang="en-US" altLang="zh-CN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基于统计的</a:t>
            </a:r>
            <a:r>
              <a:rPr lang="en-US" altLang="zh-CN" sz="2400" dirty="0">
                <a:solidFill>
                  <a:srgbClr val="0606FA"/>
                </a:solidFill>
                <a:sym typeface="+mn-ea"/>
              </a:rPr>
              <a:t>nlp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023875" y="1405912"/>
                <a:ext cx="10375010" cy="47174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统计语言模型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𝑆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表示一个有意义的句子，由一连串特定顺序排列的词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…,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</m:sub>
                    </m:sSub>
                    <m:r>
                      <a:rPr lang="zh-CN" altLang="en-US" sz="24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组成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，目标：求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𝑆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在文本中出现的可能性，即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。</m:t>
                    </m:r>
                  </m:oMath>
                </a14:m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利用模型来估算：</a:t>
                </a:r>
                <a:r>
                  <a:rPr lang="en-US" altLang="zh-CN" sz="2400" b="0" dirty="0"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…,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利用条件概率公式：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…,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𝑃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sz="2400" dirty="0"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|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sz="2400" dirty="0"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|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…</a:t>
                </a:r>
                <a:r>
                  <a:rPr lang="en-US" altLang="zh-CN" sz="2400" dirty="0"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|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利用马尔科夫假设（任何一个词出现的概率只同它前面一个词有关）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…,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𝑃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sz="2400" dirty="0"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|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sz="2400" dirty="0"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|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…</a:t>
                </a:r>
                <a:r>
                  <a:rPr lang="en-US" altLang="zh-CN" sz="2400" dirty="0"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|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75" y="1405912"/>
                <a:ext cx="10375010" cy="4717415"/>
              </a:xfrm>
              <a:prstGeom prst="rect">
                <a:avLst/>
              </a:prstGeom>
              <a:blipFill rotWithShape="1">
                <a:blip r:embed="rId3"/>
                <a:stretch>
                  <a:fillRect l="-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557" y="4824968"/>
            <a:ext cx="6767146" cy="152413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17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7.1 </a:t>
            </a:r>
            <a:r>
              <a:rPr lang="zh-CN" altLang="en-US" dirty="0"/>
              <a:t>自然语言处理概述</a:t>
            </a:r>
            <a:r>
              <a:rPr lang="en-US" altLang="zh-CN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基于统计的</a:t>
            </a:r>
            <a:r>
              <a:rPr lang="en-US" altLang="zh-CN" sz="2400" dirty="0">
                <a:solidFill>
                  <a:srgbClr val="0606FA"/>
                </a:solidFill>
                <a:sym typeface="+mn-ea"/>
              </a:rPr>
              <a:t>nlp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面临问题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79763" y="1567313"/>
            <a:ext cx="1037501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利用</a:t>
            </a:r>
            <a:r>
              <a:rPr lang="en-US" altLang="zh-CN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n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元模型来处理自然语言，也只是处理邻接词的依赖关系，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无法处理自然语言的长程依赖</a:t>
            </a:r>
            <a:endParaRPr lang="en-US" altLang="zh-CN" sz="2400" b="0" i="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n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元模型实际上也是一种提取句子特征的特征模板，因此它也具有所有依赖特征模板的机器学习方法的弊端：效果非常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依赖人工设置的模板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的好坏。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很多下游的</a:t>
            </a:r>
            <a:r>
              <a:rPr lang="en-US" altLang="zh-CN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NLP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任务，如实体抽取、关系抽取等，是依赖于上游的任务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如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分词、词性标注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成果，因此，如果前面没做好，后面会受到很大的影响。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4198867"/>
            <a:ext cx="3543607" cy="242337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18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7.1 </a:t>
            </a:r>
            <a:r>
              <a:rPr lang="zh-CN" altLang="en-US" dirty="0"/>
              <a:t>自然语言处理概述</a:t>
            </a:r>
            <a:r>
              <a:rPr lang="en-US" altLang="zh-CN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深度学习与</a:t>
            </a:r>
            <a:r>
              <a:rPr lang="en-US" altLang="zh-CN" sz="2400" dirty="0">
                <a:solidFill>
                  <a:srgbClr val="0606FA"/>
                </a:solidFill>
                <a:sym typeface="+mn-ea"/>
              </a:rPr>
              <a:t>nlp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91" y="2139340"/>
            <a:ext cx="9828150" cy="19472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059" y="4143917"/>
            <a:ext cx="5090601" cy="252243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24404" y="1363980"/>
            <a:ext cx="5224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词向量</a:t>
            </a:r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19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7.1 </a:t>
            </a:r>
            <a:r>
              <a:rPr lang="zh-CN" altLang="en-US" dirty="0"/>
              <a:t>自然语言处理概述</a:t>
            </a:r>
            <a:r>
              <a:rPr lang="en-US" altLang="zh-CN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深度学习与</a:t>
            </a:r>
            <a:r>
              <a:rPr lang="en-US" altLang="zh-CN" sz="2400" dirty="0">
                <a:solidFill>
                  <a:srgbClr val="0606FA"/>
                </a:solidFill>
                <a:sym typeface="+mn-ea"/>
              </a:rPr>
              <a:t>nlp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24404" y="1363980"/>
            <a:ext cx="5224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词向量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88" y="1948783"/>
            <a:ext cx="11317447" cy="445343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191236" y="668646"/>
            <a:ext cx="10184235" cy="2592388"/>
          </a:xfrm>
        </p:spPr>
        <p:txBody>
          <a:bodyPr/>
          <a:lstStyle/>
          <a:p>
            <a:pPr algn="ctr">
              <a:buClrTx/>
              <a:buSzTx/>
              <a:buFontTx/>
              <a:defRPr/>
            </a:pPr>
            <a:r>
              <a:rPr kumimoji="1" lang="zh-CN" altLang="en-US" sz="60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 </a:t>
            </a:r>
            <a:br>
              <a:rPr kumimoji="1" lang="zh-CN" altLang="en-US" sz="4400" dirty="0">
                <a:solidFill>
                  <a:srgbClr val="FF0000"/>
                </a:solidFill>
                <a:latin typeface="Verdana" panose="020B0604030504040204" pitchFamily="34" charset="0"/>
                <a:ea typeface="隶书" pitchFamily="49" charset="-122"/>
              </a:rPr>
            </a:br>
            <a:br>
              <a:rPr kumimoji="1" lang="zh-CN" altLang="en-US" dirty="0">
                <a:latin typeface="Verdana" panose="020B0604030504040204" pitchFamily="34" charset="0"/>
                <a:ea typeface="隶书" pitchFamily="49" charset="-122"/>
              </a:rPr>
            </a:br>
            <a:r>
              <a:rPr kumimoji="1" lang="zh-CN" altLang="en-US" dirty="0">
                <a:latin typeface="Verdana" panose="020B0604030504040204" pitchFamily="34" charset="0"/>
                <a:ea typeface="隶书" pitchFamily="49" charset="-122"/>
              </a:rPr>
              <a:t> </a:t>
            </a:r>
            <a:r>
              <a:rPr kumimoji="1" lang="zh-CN" altLang="en-US" sz="4400" dirty="0">
                <a:solidFill>
                  <a:srgbClr val="0000FF"/>
                </a:solidFill>
                <a:latin typeface="Verdana" panose="020B0604030504040204" pitchFamily="34" charset="0"/>
                <a:ea typeface="隶书" pitchFamily="49" charset="-122"/>
              </a:rPr>
              <a:t>第</a:t>
            </a:r>
            <a:r>
              <a:rPr kumimoji="1" lang="en-US" altLang="zh-CN" sz="4400" dirty="0">
                <a:solidFill>
                  <a:srgbClr val="0000FF"/>
                </a:solidFill>
                <a:latin typeface="Verdana" panose="020B0604030504040204" pitchFamily="34" charset="0"/>
                <a:ea typeface="隶书" pitchFamily="49" charset="-122"/>
              </a:rPr>
              <a:t>7</a:t>
            </a:r>
            <a:r>
              <a:rPr kumimoji="1" lang="zh-CN" altLang="en-US" sz="4400" dirty="0">
                <a:solidFill>
                  <a:srgbClr val="0000FF"/>
                </a:solidFill>
                <a:latin typeface="Verdana" panose="020B0604030504040204" pitchFamily="34" charset="0"/>
                <a:ea typeface="隶书" pitchFamily="49" charset="-122"/>
              </a:rPr>
              <a:t>章 </a:t>
            </a:r>
            <a:r>
              <a:rPr kumimoji="1" lang="zh-CN" altLang="en-US" sz="4400" dirty="0">
                <a:solidFill>
                  <a:srgbClr val="0000FF"/>
                </a:solidFill>
                <a:latin typeface="Verdana" panose="020B0604030504040204" pitchFamily="34" charset="0"/>
                <a:ea typeface="隶书" pitchFamily="49" charset="-122"/>
                <a:sym typeface="+mn-ea"/>
              </a:rPr>
              <a:t>自然语言处理</a:t>
            </a:r>
            <a:br>
              <a:rPr kumimoji="1" lang="zh-CN" altLang="en-US" sz="4400" dirty="0">
                <a:solidFill>
                  <a:srgbClr val="0000FF"/>
                </a:solidFill>
                <a:latin typeface="Verdana" panose="020B0604030504040204" pitchFamily="34" charset="0"/>
                <a:ea typeface="隶书" pitchFamily="49" charset="-122"/>
                <a:sym typeface="+mn-ea"/>
              </a:rPr>
            </a:br>
            <a:r>
              <a:rPr kumimoji="1" lang="en-US" altLang="zh-CN" sz="4400" dirty="0">
                <a:ea typeface="隶书" pitchFamily="49" charset="-122"/>
                <a:sym typeface="+mn-ea"/>
              </a:rPr>
              <a:t>Natural Language Processing</a:t>
            </a:r>
            <a:r>
              <a:rPr kumimoji="1" lang="zh-CN" altLang="en-US" sz="4400" dirty="0">
                <a:solidFill>
                  <a:srgbClr val="0000FF"/>
                </a:solidFill>
                <a:latin typeface="Verdana" panose="020B0604030504040204" pitchFamily="34" charset="0"/>
                <a:ea typeface="隶书" pitchFamily="49" charset="-122"/>
              </a:rPr>
              <a:t>  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933700" y="1541591"/>
            <a:ext cx="7223554" cy="5030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838200" indent="-838200">
              <a:spcBef>
                <a:spcPct val="20000"/>
              </a:spcBef>
              <a:buBlip>
                <a:blip r:embed="rId2"/>
              </a:buBlip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SzPct val="75000"/>
              <a:buBlip>
                <a:blip r:embed="rId3"/>
              </a:buBlip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ts val="1000"/>
              </a:spcBef>
              <a:buClrTx/>
              <a:buSzTx/>
              <a:buFontTx/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   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自然语言处理概述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20000"/>
              </a:lnSpc>
              <a:spcBef>
                <a:spcPts val="1000"/>
              </a:spcBef>
              <a:buClrTx/>
              <a:buSzTx/>
              <a:buFontTx/>
              <a:buNone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    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NLP任务与典型应用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20000"/>
              </a:lnSpc>
              <a:spcBef>
                <a:spcPts val="1000"/>
              </a:spcBef>
              <a:buClrTx/>
              <a:buSzTx/>
              <a:buFontTx/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7.3    基于深度学习的NLP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05659" y="285837"/>
            <a:ext cx="9980682" cy="1096962"/>
          </a:xfrm>
        </p:spPr>
        <p:txBody>
          <a:bodyPr/>
          <a:lstStyle/>
          <a:p>
            <a:pPr algn="ctr"/>
            <a:r>
              <a:rPr lang="zh-CN" altLang="en-US" sz="4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主要内容</a:t>
            </a:r>
            <a:br>
              <a:rPr lang="zh-CN" altLang="en-US" dirty="0">
                <a:solidFill>
                  <a:srgbClr val="000000"/>
                </a:solidFill>
                <a:latin typeface="Calibri Light" panose="020F0302020204030204" pitchFamily="34" charset="0"/>
                <a:ea typeface="宋体" panose="02010600030101010101" pitchFamily="2" charset="-122"/>
              </a:rPr>
            </a:br>
            <a:endParaRPr lang="zh-CN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21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7.2 nlp</a:t>
            </a:r>
            <a:r>
              <a:rPr lang="zh-CN" altLang="en-US" dirty="0"/>
              <a:t>任务与典型应用</a:t>
            </a:r>
            <a:r>
              <a:rPr lang="en-US" altLang="zh-CN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处理层次</a:t>
            </a:r>
          </a:p>
        </p:txBody>
      </p:sp>
      <p:pic>
        <p:nvPicPr>
          <p:cNvPr id="5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013075" y="1383030"/>
            <a:ext cx="5537200" cy="51644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22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7.2 nlp</a:t>
            </a:r>
            <a:r>
              <a:rPr lang="zh-CN" altLang="en-US" dirty="0"/>
              <a:t>任务与典型应用</a:t>
            </a:r>
            <a:r>
              <a:rPr lang="en-US" altLang="zh-CN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任务介绍</a:t>
            </a:r>
          </a:p>
        </p:txBody>
      </p:sp>
      <p:sp>
        <p:nvSpPr>
          <p:cNvPr id="3" name="object 2"/>
          <p:cNvSpPr txBox="1"/>
          <p:nvPr/>
        </p:nvSpPr>
        <p:spPr>
          <a:xfrm>
            <a:off x="1854201" y="1843219"/>
            <a:ext cx="2729631" cy="417422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spcBef>
                <a:spcPts val="770"/>
              </a:spcBef>
            </a:pPr>
            <a:r>
              <a:rPr sz="2800" b="1" spc="5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UI" panose="020B0503020204020204" charset="-122"/>
              </a:rPr>
              <a:t>基础分析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UI" panose="020B0503020204020204" charset="-122"/>
            </a:endParaRPr>
          </a:p>
          <a:p>
            <a:pPr marL="355600" indent="-343535">
              <a:spcBef>
                <a:spcPts val="675"/>
              </a:spcBef>
              <a:buClr>
                <a:srgbClr val="330066"/>
              </a:buClr>
              <a:buSzPct val="70000"/>
              <a:buFont typeface="Wingdings" panose="05000000000000000000"/>
              <a:buChar char=""/>
              <a:tabLst>
                <a:tab pos="355600" algn="l"/>
                <a:tab pos="356235" algn="l"/>
              </a:tabLst>
            </a:pPr>
            <a:r>
              <a:rPr sz="2800" b="1" spc="5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UI" panose="020B0503020204020204" charset="-122"/>
              </a:rPr>
              <a:t>分词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UI" panose="020B0503020204020204" charset="-122"/>
            </a:endParaRPr>
          </a:p>
          <a:p>
            <a:pPr marL="355600" indent="-343535">
              <a:spcBef>
                <a:spcPts val="670"/>
              </a:spcBef>
              <a:buClr>
                <a:srgbClr val="330066"/>
              </a:buClr>
              <a:buSzPct val="70000"/>
              <a:buFont typeface="Wingdings" panose="05000000000000000000"/>
              <a:buChar char=""/>
              <a:tabLst>
                <a:tab pos="355600" algn="l"/>
                <a:tab pos="356235" algn="l"/>
              </a:tabLst>
            </a:pPr>
            <a:r>
              <a:rPr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UI" panose="020B0503020204020204" charset="-122"/>
              </a:rPr>
              <a:t>词性标注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UI" panose="020B0503020204020204" charset="-122"/>
            </a:endParaRPr>
          </a:p>
          <a:p>
            <a:pPr marL="355600" indent="-343535">
              <a:spcBef>
                <a:spcPts val="675"/>
              </a:spcBef>
              <a:buClr>
                <a:srgbClr val="330066"/>
              </a:buClr>
              <a:buSzPct val="70000"/>
              <a:buFont typeface="Wingdings" panose="05000000000000000000"/>
              <a:buChar char=""/>
              <a:tabLst>
                <a:tab pos="355600" algn="l"/>
                <a:tab pos="356235" algn="l"/>
              </a:tabLst>
            </a:pPr>
            <a:r>
              <a:rPr sz="2800" b="1" spc="5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UI" panose="020B0503020204020204" charset="-122"/>
              </a:rPr>
              <a:t>句法分析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UI" panose="020B0503020204020204" charset="-122"/>
            </a:endParaRPr>
          </a:p>
          <a:p>
            <a:pPr marL="355600" indent="-343535">
              <a:spcBef>
                <a:spcPts val="670"/>
              </a:spcBef>
              <a:buClr>
                <a:srgbClr val="330066"/>
              </a:buClr>
              <a:buSzPct val="70000"/>
              <a:buFont typeface="Wingdings" panose="05000000000000000000"/>
              <a:buChar char=""/>
              <a:tabLst>
                <a:tab pos="355600" algn="l"/>
                <a:tab pos="356235" algn="l"/>
              </a:tabLst>
            </a:pPr>
            <a:r>
              <a:rPr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UI" panose="020B0503020204020204" charset="-122"/>
              </a:rPr>
              <a:t>语义分析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UI" panose="020B0503020204020204" charset="-122"/>
            </a:endParaRPr>
          </a:p>
          <a:p>
            <a:pPr marL="355600" indent="-343535">
              <a:spcBef>
                <a:spcPts val="675"/>
              </a:spcBef>
              <a:buClr>
                <a:srgbClr val="330066"/>
              </a:buClr>
              <a:buSzPct val="70000"/>
              <a:buFont typeface="Wingdings" panose="05000000000000000000"/>
              <a:buChar char=""/>
              <a:tabLst>
                <a:tab pos="355600" algn="l"/>
                <a:tab pos="356235" algn="l"/>
              </a:tabLst>
            </a:pPr>
            <a:r>
              <a:rPr sz="2800" b="1" spc="5" dirty="0" err="1">
                <a:latin typeface="微软雅黑" panose="020B0503020204020204" pitchFamily="34" charset="-122"/>
                <a:ea typeface="微软雅黑" panose="020B0503020204020204" pitchFamily="34" charset="-122"/>
                <a:cs typeface="Microsoft YaHei UI" panose="020B0503020204020204" charset="-122"/>
              </a:rPr>
              <a:t>篇章分析</a:t>
            </a:r>
            <a:endParaRPr lang="en-US" sz="2800" b="1" spc="5" dirty="0">
              <a:latin typeface="微软雅黑" panose="020B0503020204020204" pitchFamily="34" charset="-122"/>
              <a:ea typeface="微软雅黑" panose="020B0503020204020204" pitchFamily="34" charset="-122"/>
              <a:cs typeface="Microsoft YaHei UI" panose="020B0503020204020204" charset="-122"/>
            </a:endParaRPr>
          </a:p>
          <a:p>
            <a:pPr marL="355600" indent="-343535">
              <a:spcBef>
                <a:spcPts val="675"/>
              </a:spcBef>
              <a:buClr>
                <a:srgbClr val="330066"/>
              </a:buClr>
              <a:buSzPct val="70000"/>
              <a:buFont typeface="Wingdings" panose="05000000000000000000"/>
              <a:buChar char=""/>
              <a:tabLst>
                <a:tab pos="355600" algn="l"/>
                <a:tab pos="356235" algn="l"/>
              </a:tabLst>
            </a:pPr>
            <a:r>
              <a:rPr lang="zh-CN" altLang="en-US" sz="2800" b="1" spc="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跨文本分析</a:t>
            </a:r>
          </a:p>
          <a:p>
            <a:pPr marL="355600" indent="-343535">
              <a:spcBef>
                <a:spcPts val="675"/>
              </a:spcBef>
              <a:buClr>
                <a:srgbClr val="330066"/>
              </a:buClr>
              <a:buSzPct val="70000"/>
              <a:buFont typeface="Wingdings" panose="05000000000000000000"/>
              <a:buChar char=""/>
              <a:tabLst>
                <a:tab pos="355600" algn="l"/>
                <a:tab pos="356235" algn="l"/>
              </a:tabLst>
            </a:pPr>
            <a:endParaRPr sz="2800" dirty="0">
              <a:latin typeface="Microsoft YaHei UI" panose="020B0503020204020204" charset="-122"/>
              <a:cs typeface="Microsoft YaHei U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6518" y="1862545"/>
            <a:ext cx="3583304" cy="313290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spcBef>
                <a:spcPts val="770"/>
              </a:spcBef>
            </a:pPr>
            <a:r>
              <a:rPr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UI" panose="020B0503020204020204" charset="-122"/>
              </a:rPr>
              <a:t>自然语言处</a:t>
            </a:r>
            <a:r>
              <a:rPr sz="28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UI" panose="020B0503020204020204" charset="-122"/>
              </a:rPr>
              <a:t>理基</a:t>
            </a:r>
            <a:r>
              <a:rPr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UI" panose="020B0503020204020204" charset="-122"/>
              </a:rPr>
              <a:t>本</a:t>
            </a:r>
            <a:r>
              <a:rPr sz="28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UI" panose="020B0503020204020204" charset="-122"/>
              </a:rPr>
              <a:t>应用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UI" panose="020B0503020204020204" charset="-122"/>
            </a:endParaRPr>
          </a:p>
          <a:p>
            <a:pPr marL="355600" indent="-342900">
              <a:spcBef>
                <a:spcPts val="675"/>
              </a:spcBef>
              <a:buClr>
                <a:srgbClr val="330066"/>
              </a:buClr>
              <a:buSzPct val="70000"/>
              <a:buFont typeface="Wingdings" panose="05000000000000000000"/>
              <a:buChar char=""/>
              <a:tabLst>
                <a:tab pos="354965" algn="l"/>
                <a:tab pos="355600" algn="l"/>
              </a:tabLst>
            </a:pPr>
            <a:r>
              <a:rPr sz="2800" b="1" spc="5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UI" panose="020B0503020204020204" charset="-122"/>
              </a:rPr>
              <a:t>情感分析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UI" panose="020B0503020204020204" charset="-122"/>
            </a:endParaRPr>
          </a:p>
          <a:p>
            <a:pPr marL="355600" indent="-342900">
              <a:spcBef>
                <a:spcPts val="670"/>
              </a:spcBef>
              <a:buClr>
                <a:srgbClr val="330066"/>
              </a:buClr>
              <a:buSzPct val="70000"/>
              <a:buFont typeface="Wingdings" panose="05000000000000000000"/>
              <a:buChar char=""/>
              <a:tabLst>
                <a:tab pos="354965" algn="l"/>
                <a:tab pos="355600" algn="l"/>
              </a:tabLst>
            </a:pPr>
            <a:r>
              <a:rPr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UI" panose="020B0503020204020204" charset="-122"/>
              </a:rPr>
              <a:t>机器翻译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UI" panose="020B0503020204020204" charset="-122"/>
            </a:endParaRPr>
          </a:p>
          <a:p>
            <a:pPr marL="355600" indent="-342900">
              <a:spcBef>
                <a:spcPts val="675"/>
              </a:spcBef>
              <a:buClr>
                <a:srgbClr val="330066"/>
              </a:buClr>
              <a:buSzPct val="70000"/>
              <a:buFont typeface="Wingdings" panose="05000000000000000000"/>
              <a:buChar char=""/>
              <a:tabLst>
                <a:tab pos="354965" algn="l"/>
                <a:tab pos="355600" algn="l"/>
              </a:tabLst>
            </a:pPr>
            <a:r>
              <a:rPr sz="2800" b="1" spc="5" dirty="0" err="1">
                <a:latin typeface="微软雅黑" panose="020B0503020204020204" pitchFamily="34" charset="-122"/>
                <a:ea typeface="微软雅黑" panose="020B0503020204020204" pitchFamily="34" charset="-122"/>
                <a:cs typeface="Microsoft YaHei UI" panose="020B0503020204020204" charset="-122"/>
              </a:rPr>
              <a:t>实体识别</a:t>
            </a:r>
            <a:endParaRPr lang="en-US" sz="2800" b="1" spc="5" dirty="0">
              <a:latin typeface="微软雅黑" panose="020B0503020204020204" pitchFamily="34" charset="-122"/>
              <a:ea typeface="微软雅黑" panose="020B0503020204020204" pitchFamily="34" charset="-122"/>
              <a:cs typeface="Microsoft YaHei UI" panose="020B0503020204020204" charset="-122"/>
            </a:endParaRPr>
          </a:p>
          <a:p>
            <a:pPr marL="355600" indent="-342900">
              <a:spcBef>
                <a:spcPts val="675"/>
              </a:spcBef>
              <a:buClr>
                <a:srgbClr val="330066"/>
              </a:buClr>
              <a:buSzPct val="70000"/>
              <a:buFont typeface="Wingdings" panose="05000000000000000000"/>
              <a:buChar char=""/>
              <a:tabLst>
                <a:tab pos="354965" algn="l"/>
                <a:tab pos="355600" algn="l"/>
              </a:tabLst>
            </a:pPr>
            <a:r>
              <a:rPr lang="zh-CN" altLang="en-US" sz="2800" b="1" spc="5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UI" panose="020B0503020204020204" charset="-122"/>
              </a:rPr>
              <a:t>阅读理解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UI" panose="020B0503020204020204" charset="-122"/>
            </a:endParaRPr>
          </a:p>
          <a:p>
            <a:pPr marL="355600" indent="-342900">
              <a:spcBef>
                <a:spcPts val="675"/>
              </a:spcBef>
              <a:buClr>
                <a:srgbClr val="330066"/>
              </a:buClr>
              <a:buSzPct val="70000"/>
              <a:buFont typeface="Wingdings" panose="05000000000000000000"/>
              <a:buChar char=""/>
              <a:tabLst>
                <a:tab pos="354965" algn="l"/>
                <a:tab pos="355600" algn="l"/>
              </a:tabLst>
            </a:pPr>
            <a:r>
              <a:rPr sz="2800" b="1" spc="5" dirty="0" err="1">
                <a:latin typeface="微软雅黑" panose="020B0503020204020204" pitchFamily="34" charset="-122"/>
                <a:ea typeface="微软雅黑" panose="020B0503020204020204" pitchFamily="34" charset="-122"/>
                <a:cs typeface="Microsoft YaHei UI" panose="020B0503020204020204" charset="-122"/>
              </a:rPr>
              <a:t>智能对话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UI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15278" y="5864355"/>
            <a:ext cx="4602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目的：用计算机自动完成这一切。</a:t>
            </a: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23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7.2 nlp</a:t>
            </a:r>
            <a:r>
              <a:rPr lang="zh-CN" altLang="en-US" dirty="0"/>
              <a:t>任务与典型应用</a:t>
            </a:r>
            <a:r>
              <a:rPr lang="en-US" altLang="zh-CN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分词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491" y="1469831"/>
            <a:ext cx="6515665" cy="3467400"/>
          </a:xfrm>
          <a:prstGeom prst="rect">
            <a:avLst/>
          </a:prstGeom>
        </p:spPr>
      </p:pic>
      <p:sp>
        <p:nvSpPr>
          <p:cNvPr id="551942" name="Rectangle 6"/>
          <p:cNvSpPr>
            <a:spLocks noChangeArrowheads="1"/>
          </p:cNvSpPr>
          <p:nvPr/>
        </p:nvSpPr>
        <p:spPr bwMode="auto">
          <a:xfrm>
            <a:off x="1678392" y="5234223"/>
            <a:ext cx="7848599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分词（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Word Segmentation/Tokenization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在对文本进行处理的时候，会对文本进行一个分词的处理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endParaRPr lang="zh-CN" altLang="en-US" sz="2400" dirty="0"/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24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7.2 nlp</a:t>
            </a:r>
            <a:r>
              <a:rPr lang="zh-CN" altLang="en-US" dirty="0"/>
              <a:t>任务与典型应用</a:t>
            </a:r>
            <a:r>
              <a:rPr lang="en-US" altLang="zh-CN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词性标注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91" y="1236589"/>
            <a:ext cx="11394217" cy="27544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84556" y="4421081"/>
            <a:ext cx="84339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词性标注就是在给定句子中判定每个词的语法范畴，确定其词性并加以标注的过程。</a:t>
            </a:r>
            <a:endParaRPr lang="en-US" altLang="zh-CN" sz="2800" b="0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通俗地讲，就是对句子进行分词后，在句子中的分词后标上词的性质如名词（</a:t>
            </a:r>
            <a:r>
              <a:rPr lang="en-US" altLang="zh-CN" sz="28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）、动词（</a:t>
            </a:r>
            <a:r>
              <a:rPr lang="en-US" altLang="zh-CN" sz="28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8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）等等。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25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7.2 nlp</a:t>
            </a:r>
            <a:r>
              <a:rPr lang="zh-CN" altLang="en-US" dirty="0"/>
              <a:t>任务与典型应用</a:t>
            </a:r>
            <a:r>
              <a:rPr lang="en-US" altLang="zh-CN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句法分析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040" y="3615636"/>
            <a:ext cx="8049628" cy="285548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85" y="1421030"/>
            <a:ext cx="4976291" cy="316257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26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7.2 nlp</a:t>
            </a:r>
            <a:r>
              <a:rPr lang="zh-CN" altLang="en-US" dirty="0"/>
              <a:t>任务与典型应用</a:t>
            </a:r>
            <a:r>
              <a:rPr lang="en-US" altLang="zh-CN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语义分析</a:t>
            </a:r>
          </a:p>
        </p:txBody>
      </p:sp>
      <p:sp>
        <p:nvSpPr>
          <p:cNvPr id="8" name="矩形 7"/>
          <p:cNvSpPr/>
          <p:nvPr/>
        </p:nvSpPr>
        <p:spPr>
          <a:xfrm>
            <a:off x="948699" y="1494631"/>
            <a:ext cx="10142436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</a:t>
            </a:r>
            <a:r>
              <a:rPr kumimoji="1" lang="en-US" altLang="zh-CN" sz="28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(Semantics)</a:t>
            </a:r>
            <a:r>
              <a:rPr kumimoji="1" lang="zh-CN" altLang="en-US" sz="28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研究如何从一个语句中词的意义，以及这些词在该语句的句法结构中的作用来推导出该语句的意义。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882" y="3448281"/>
            <a:ext cx="3356240" cy="19150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247" y="2848428"/>
            <a:ext cx="5518673" cy="362750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27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7.2 nlp</a:t>
            </a:r>
            <a:r>
              <a:rPr lang="zh-CN" altLang="en-US" dirty="0"/>
              <a:t>任务与典型应用</a:t>
            </a:r>
            <a:r>
              <a:rPr lang="en-US" altLang="zh-CN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篇章语义计算</a:t>
            </a:r>
          </a:p>
        </p:txBody>
      </p:sp>
      <p:pic>
        <p:nvPicPr>
          <p:cNvPr id="5519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094" y="1897498"/>
            <a:ext cx="5180096" cy="3063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1941" name="Text Box 5"/>
          <p:cNvSpPr txBox="1">
            <a:spLocks noChangeArrowheads="1"/>
          </p:cNvSpPr>
          <p:nvPr/>
        </p:nvSpPr>
        <p:spPr bwMode="auto">
          <a:xfrm>
            <a:off x="887484" y="1902160"/>
            <a:ext cx="531967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 sz="3200" dirty="0"/>
              <a:t>我昨天上街</a:t>
            </a:r>
            <a:r>
              <a:rPr lang="en-US" altLang="zh-CN" sz="3200" dirty="0"/>
              <a:t>,</a:t>
            </a:r>
            <a:r>
              <a:rPr lang="zh-CN" altLang="en-US" sz="3200" dirty="0"/>
              <a:t>看见一个人</a:t>
            </a:r>
            <a:r>
              <a:rPr lang="en-US" altLang="zh-CN" sz="3200" dirty="0"/>
              <a:t>,</a:t>
            </a:r>
            <a:r>
              <a:rPr lang="zh-CN" altLang="en-US" sz="3200" dirty="0"/>
              <a:t>长得很魁梧</a:t>
            </a:r>
            <a:r>
              <a:rPr lang="en-US" altLang="zh-CN" sz="3200" dirty="0"/>
              <a:t>,</a:t>
            </a:r>
            <a:r>
              <a:rPr lang="zh-CN" altLang="en-US" sz="3200" dirty="0"/>
              <a:t>穿着军大衣</a:t>
            </a:r>
            <a:r>
              <a:rPr lang="en-US" altLang="zh-CN" sz="3200" dirty="0"/>
              <a:t>,</a:t>
            </a:r>
            <a:r>
              <a:rPr lang="zh-CN" altLang="en-US" sz="3200" dirty="0"/>
              <a:t>买了两斤肉</a:t>
            </a:r>
            <a:r>
              <a:rPr lang="en-US" altLang="zh-CN" sz="3200" dirty="0"/>
              <a:t>.</a:t>
            </a:r>
          </a:p>
        </p:txBody>
      </p:sp>
      <p:sp>
        <p:nvSpPr>
          <p:cNvPr id="551942" name="Rectangle 6"/>
          <p:cNvSpPr>
            <a:spLocks noChangeArrowheads="1"/>
          </p:cNvSpPr>
          <p:nvPr/>
        </p:nvSpPr>
        <p:spPr bwMode="auto">
          <a:xfrm>
            <a:off x="1103365" y="3999071"/>
            <a:ext cx="9669746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dirty="0"/>
              <a:t>基于话题结构的篇章语义计算模型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中心理论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语义角色标注</a:t>
            </a:r>
            <a:r>
              <a:rPr lang="en-US" altLang="zh-CN" dirty="0"/>
              <a:t>+</a:t>
            </a:r>
            <a:r>
              <a:rPr lang="zh-CN" altLang="en-US" dirty="0"/>
              <a:t>实体间语义关系抽取</a:t>
            </a:r>
            <a:r>
              <a:rPr lang="en-US" altLang="zh-CN" dirty="0"/>
              <a:t>+</a:t>
            </a:r>
            <a:r>
              <a:rPr lang="zh-CN" altLang="en-US" dirty="0"/>
              <a:t>指代消解</a:t>
            </a:r>
          </a:p>
        </p:txBody>
      </p: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28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7.2 nlp</a:t>
            </a:r>
            <a:r>
              <a:rPr lang="zh-CN" altLang="en-US" dirty="0"/>
              <a:t>任务与典型应用</a:t>
            </a:r>
            <a:r>
              <a:rPr lang="en-US" altLang="zh-CN" dirty="0"/>
              <a:t>-</a:t>
            </a:r>
            <a:r>
              <a:rPr lang="zh-CN" altLang="en-US" sz="2400" dirty="0">
                <a:solidFill>
                  <a:srgbClr val="0606FA"/>
                </a:solidFill>
              </a:rPr>
              <a:t>情感分析</a:t>
            </a:r>
            <a:endParaRPr lang="zh-CN" altLang="en-US" sz="2400" dirty="0">
              <a:solidFill>
                <a:srgbClr val="0606FA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0" y="3745717"/>
            <a:ext cx="11186329" cy="180097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04995" y="1674768"/>
            <a:ext cx="99854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针对评论网站上的用户评论进行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细粒度的情感分析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，区别于传统的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粗粒度的情感分类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（判断一句话的表达情感的正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负性），评论者在一句话中往往会提到多个角度（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aspect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），并在每个角度都抱有不同的观点内容与正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负极性</a:t>
            </a:r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29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7.2 nlp</a:t>
            </a:r>
            <a:r>
              <a:rPr lang="zh-CN" altLang="en-US" dirty="0"/>
              <a:t>任务与典型应用</a:t>
            </a:r>
            <a:r>
              <a:rPr lang="en-US" altLang="zh-CN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命名实体识别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03331" y="1618294"/>
            <a:ext cx="965451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命名实体识别（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Named Entity Recognition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，简称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）是信息提取、问答系统、句法分析、机器翻译等应用领域的重要基础工具，在自然语言处理技术走向实用化的过程中占有重要地位。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一般来说，命名实体识别的任务就是识别出待处理文本中三大类（实体类、时间类和数字类）、七小类（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人名、机构名、地名、时间、日期、货币和百分比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）命名实体。</a:t>
            </a:r>
          </a:p>
          <a:p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972" y="5381336"/>
            <a:ext cx="5615520" cy="77363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935664" y="4350990"/>
            <a:ext cx="8094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举个简单的例子，在句子“</a:t>
            </a:r>
            <a:r>
              <a:rPr lang="zh-CN" altLang="en-US" sz="2000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小明早上</a:t>
            </a:r>
            <a:r>
              <a:rPr lang="en-US" altLang="zh-CN" sz="2000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点去学校上课</a:t>
            </a:r>
            <a:r>
              <a:rPr lang="zh-CN" altLang="en-US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。”中，对其进行命名实体识别，应该能提取信息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933700" y="2011679"/>
            <a:ext cx="7223554" cy="4560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838200" indent="-838200">
              <a:spcBef>
                <a:spcPct val="20000"/>
              </a:spcBef>
              <a:buBlip>
                <a:blip r:embed="rId2"/>
              </a:buBlip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SzPct val="75000"/>
              <a:buBlip>
                <a:blip r:embed="rId3"/>
              </a:buBlip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ts val="1000"/>
              </a:spcBef>
              <a:buClrTx/>
              <a:buSzTx/>
              <a:buFontTx/>
              <a:buNone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    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自然语言处理概述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20000"/>
              </a:lnSpc>
              <a:spcBef>
                <a:spcPts val="1000"/>
              </a:spcBef>
              <a:buClrTx/>
              <a:buSzTx/>
              <a:buFontTx/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   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NLP任务与典型应用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20000"/>
              </a:lnSpc>
              <a:spcBef>
                <a:spcPts val="1000"/>
              </a:spcBef>
              <a:buClrTx/>
              <a:buSzTx/>
              <a:buFontTx/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7.3    基于深度学习的NLP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05659" y="285837"/>
            <a:ext cx="9980682" cy="1096962"/>
          </a:xfrm>
        </p:spPr>
        <p:txBody>
          <a:bodyPr/>
          <a:lstStyle/>
          <a:p>
            <a:pPr algn="ctr"/>
            <a:r>
              <a:rPr lang="zh-CN" altLang="en-US" sz="4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主要内容</a:t>
            </a:r>
            <a:br>
              <a:rPr lang="zh-CN" altLang="en-US" dirty="0">
                <a:solidFill>
                  <a:srgbClr val="000000"/>
                </a:solidFill>
                <a:latin typeface="Calibri Light" panose="020F0302020204030204" pitchFamily="34" charset="0"/>
                <a:ea typeface="宋体" panose="02010600030101010101" pitchFamily="2" charset="-122"/>
              </a:rPr>
            </a:br>
            <a:endParaRPr lang="zh-CN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30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7.2 nlp</a:t>
            </a:r>
            <a:r>
              <a:rPr lang="zh-CN" altLang="en-US" dirty="0"/>
              <a:t>任务与典型应用</a:t>
            </a:r>
            <a:r>
              <a:rPr lang="en-US" altLang="zh-CN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机器翻译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202" y="2907534"/>
            <a:ext cx="6858000" cy="34861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66862" y="1576238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机器翻译</a:t>
            </a:r>
            <a:r>
              <a:rPr lang="zh-CN" altLang="en-US" dirty="0"/>
              <a:t>：通过把输入的源语言文本通过自动翻译获得另一种语言的文本，是自然语言处理中最为人所熟知的场景，比如百度翻译、</a:t>
            </a:r>
            <a:r>
              <a:rPr lang="en-US" altLang="zh-CN" dirty="0"/>
              <a:t>Google</a:t>
            </a:r>
            <a:r>
              <a:rPr lang="zh-CN" altLang="en-US" dirty="0"/>
              <a:t>翻译等。</a:t>
            </a:r>
          </a:p>
        </p:txBody>
      </p:sp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31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7.2 nlp</a:t>
            </a:r>
            <a:r>
              <a:rPr lang="zh-CN" altLang="en-US" dirty="0"/>
              <a:t>任务与典型应用</a:t>
            </a:r>
            <a:r>
              <a:rPr lang="en-US" altLang="zh-CN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阅读理解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85" y="1497442"/>
            <a:ext cx="6706664" cy="218914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83066" y="1905488"/>
            <a:ext cx="32621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完型填空在英文论文里，又叫做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cloze test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。就是把文档里面的话随机挖空一些词，让模型进行预测。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85" y="4210155"/>
            <a:ext cx="6500423" cy="182895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113288" y="4385970"/>
            <a:ext cx="32621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单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/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多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项选择就是给定一个文章、一个问题、若干个选项，要求模型根据文章和问答从答案中选择一个最合适的答案，如下图所示。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32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7.2 nlp</a:t>
            </a:r>
            <a:r>
              <a:rPr lang="zh-CN" altLang="en-US" dirty="0"/>
              <a:t>任务与典型应用</a:t>
            </a:r>
            <a:r>
              <a:rPr lang="en-US" altLang="zh-CN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阅读理解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616736" y="1975606"/>
            <a:ext cx="32621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答案抽取为给定一个文章，一个问题，要求机器根据问题从文章中找出一个连续的片段作为答案。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776533" y="4572581"/>
            <a:ext cx="32621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自由问答为给定一个文章，一个问题，要求模型基于文章和问题生成一个合适的答案，该答案不局限于文章中已存在的词语，是自由生成的，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05" y="1437352"/>
            <a:ext cx="6492803" cy="21261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361" y="3650942"/>
            <a:ext cx="5957849" cy="293706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33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7.2 nlp</a:t>
            </a:r>
            <a:r>
              <a:rPr lang="zh-CN" altLang="en-US" dirty="0"/>
              <a:t>任务与典型应用</a:t>
            </a:r>
            <a:r>
              <a:rPr lang="en-US" altLang="zh-CN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智能问答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58831" y="1462355"/>
            <a:ext cx="1083318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问答系统通常分为任务型机器人、闲聊机器人和问答型机器人（客服机器人），三者的设计分别针对不同的应用场景。</a:t>
            </a:r>
            <a:endParaRPr lang="en-US" altLang="zh-CN" sz="2400" dirty="0"/>
          </a:p>
          <a:p>
            <a:r>
              <a:rPr lang="zh-CN" altLang="en-US" dirty="0"/>
              <a:t>A）：任务型机器人主要用于完成用户的某些特定任务，比如：买机票、话费充值或者天气咨询。</a:t>
            </a:r>
            <a:endParaRPr lang="en-US" altLang="zh-CN" dirty="0"/>
          </a:p>
          <a:p>
            <a:r>
              <a:rPr lang="zh-CN" altLang="en-US" dirty="0"/>
              <a:t>B）：闲聊机器人主要用于深入的和用户进行无目的交流；</a:t>
            </a:r>
            <a:endParaRPr lang="en-US" altLang="zh-CN" dirty="0"/>
          </a:p>
          <a:p>
            <a:r>
              <a:rPr lang="zh-CN" altLang="en-US" dirty="0"/>
              <a:t>C）：问答型机器人（客服机器人）用于解决用户的问题，比如：商品购买咨询、商品退货咨询等。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376" y="3507278"/>
            <a:ext cx="3324095" cy="289251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43" y="3476798"/>
            <a:ext cx="3324095" cy="295372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0609" y="3507278"/>
            <a:ext cx="3170597" cy="286778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9346" y="3168137"/>
            <a:ext cx="1169041" cy="44063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1012" y="3051971"/>
            <a:ext cx="990686" cy="50418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8675" y="3082044"/>
            <a:ext cx="990686" cy="42458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34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7.2 nlp</a:t>
            </a:r>
            <a:r>
              <a:rPr lang="zh-CN" altLang="en-US" dirty="0"/>
              <a:t>任务与典型应用</a:t>
            </a:r>
            <a:r>
              <a:rPr lang="en-US" altLang="zh-CN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其他应用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39" y="1720423"/>
            <a:ext cx="4930567" cy="38179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553" y="1719954"/>
            <a:ext cx="6553768" cy="40541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35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7.2 nlp</a:t>
            </a:r>
            <a:r>
              <a:rPr lang="zh-CN" altLang="en-US" dirty="0"/>
              <a:t>任务与典型应用</a:t>
            </a:r>
            <a:r>
              <a:rPr lang="en-US" altLang="zh-CN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其他应用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9" y="1749572"/>
            <a:ext cx="6069511" cy="33588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425" y="1772132"/>
            <a:ext cx="6069511" cy="331373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933700" y="1541591"/>
            <a:ext cx="7223554" cy="5030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838200" indent="-838200">
              <a:spcBef>
                <a:spcPct val="20000"/>
              </a:spcBef>
              <a:buBlip>
                <a:blip r:embed="rId2"/>
              </a:buBlip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SzPct val="75000"/>
              <a:buBlip>
                <a:blip r:embed="rId3"/>
              </a:buBlip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ts val="1000"/>
              </a:spcBef>
              <a:buClrTx/>
              <a:buSzTx/>
              <a:buFontTx/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   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自然语言处理概述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20000"/>
              </a:lnSpc>
              <a:spcBef>
                <a:spcPts val="1000"/>
              </a:spcBef>
              <a:buClrTx/>
              <a:buSzTx/>
              <a:buFontTx/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   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NLP任务与典型应用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20000"/>
              </a:lnSpc>
              <a:spcBef>
                <a:spcPts val="1000"/>
              </a:spcBef>
              <a:buClrTx/>
              <a:buSzTx/>
              <a:buFontTx/>
              <a:buNone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7.3    基于深度学习的NLP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05659" y="285837"/>
            <a:ext cx="9980682" cy="1096962"/>
          </a:xfrm>
        </p:spPr>
        <p:txBody>
          <a:bodyPr/>
          <a:lstStyle/>
          <a:p>
            <a:pPr algn="ctr"/>
            <a:r>
              <a:rPr lang="zh-CN" altLang="en-US" sz="4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主要内容</a:t>
            </a:r>
            <a:br>
              <a:rPr lang="zh-CN" altLang="en-US" dirty="0">
                <a:solidFill>
                  <a:srgbClr val="000000"/>
                </a:solidFill>
                <a:latin typeface="Calibri Light" panose="020F0302020204030204" pitchFamily="34" charset="0"/>
                <a:ea typeface="宋体" panose="02010600030101010101" pitchFamily="2" charset="-122"/>
              </a:rPr>
            </a:br>
            <a:endParaRPr lang="zh-CN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37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神经网络</a:t>
            </a:r>
          </a:p>
        </p:txBody>
      </p:sp>
      <p:sp>
        <p:nvSpPr>
          <p:cNvPr id="6" name="副标题 2"/>
          <p:cNvSpPr txBox="1"/>
          <p:nvPr/>
        </p:nvSpPr>
        <p:spPr>
          <a:xfrm>
            <a:off x="812798" y="1507489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0. 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人工智能（神经网络）简史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7077"/>
            <a:ext cx="12192000" cy="219620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666365" y="4233250"/>
            <a:ext cx="6096000" cy="2122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第一阶段：模型提出</a:t>
            </a:r>
            <a:r>
              <a:rPr lang="zh-CN" altLang="en-US" sz="1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1943</a:t>
            </a:r>
            <a:r>
              <a:rPr lang="zh-CN" altLang="en-US" sz="1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～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1969</a:t>
            </a:r>
          </a:p>
          <a:p>
            <a:pPr>
              <a:lnSpc>
                <a:spcPct val="150000"/>
              </a:lnSpc>
            </a:pPr>
            <a:r>
              <a:rPr lang="zh-CN" altLang="en-US" sz="1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第二阶段：冰河期，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1969</a:t>
            </a:r>
            <a:r>
              <a:rPr lang="zh-CN" altLang="en-US" sz="1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～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1983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zh-CN" altLang="en-US" sz="1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第三阶段：反向传播算法引起的复兴，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1983</a:t>
            </a:r>
            <a:r>
              <a:rPr lang="zh-CN" altLang="en-US" sz="1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～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1995</a:t>
            </a:r>
            <a:endParaRPr lang="en-US" altLang="zh-CN" sz="1800" b="0" i="0" dirty="0">
              <a:solidFill>
                <a:srgbClr val="231F20"/>
              </a:solidFill>
              <a:effectLst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第四阶段：流行度降低， 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1995</a:t>
            </a:r>
            <a:r>
              <a:rPr lang="zh-CN" altLang="en-US" sz="1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～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2006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zh-CN" altLang="en-US" sz="1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第五阶段：深度学习的崛起，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2006-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38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神经网络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021" y="2530077"/>
            <a:ext cx="6273879" cy="368473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898922" y="20091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一个神经元结构：</a:t>
            </a:r>
            <a:endParaRPr lang="zh-CN" altLang="en-US" dirty="0"/>
          </a:p>
        </p:txBody>
      </p:sp>
      <p:sp>
        <p:nvSpPr>
          <p:cNvPr id="5" name="副标题 2"/>
          <p:cNvSpPr txBox="1"/>
          <p:nvPr/>
        </p:nvSpPr>
        <p:spPr>
          <a:xfrm>
            <a:off x="901698" y="1518919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1. Neuron -&gt; Perceptron -&gt; MLP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39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神经网络</a:t>
            </a:r>
          </a:p>
        </p:txBody>
      </p:sp>
      <p:sp>
        <p:nvSpPr>
          <p:cNvPr id="6" name="副标题 2"/>
          <p:cNvSpPr txBox="1"/>
          <p:nvPr/>
        </p:nvSpPr>
        <p:spPr>
          <a:xfrm>
            <a:off x="761363" y="1487804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1. Neuron -&gt; Perceptron -&gt; MLP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04692" y="2364738"/>
            <a:ext cx="6097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Perceptron,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感知机：二类分类的线性分类模型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064" y="4809433"/>
            <a:ext cx="2561905" cy="5428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379" y="5519071"/>
            <a:ext cx="2695238" cy="95238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357969" y="4880806"/>
            <a:ext cx="1908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zh-CN" altLang="en-US" sz="1800" dirty="0"/>
              <a:t>非线性激活函数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535" y="3133915"/>
            <a:ext cx="3938447" cy="285329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0625" y="1530985"/>
            <a:ext cx="3023235" cy="311213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副标题 2"/>
          <p:cNvSpPr txBox="1"/>
          <p:nvPr/>
        </p:nvSpPr>
        <p:spPr>
          <a:xfrm>
            <a:off x="1022648" y="1392272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What is Natural Language Processing(NLP)?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18808" y="2057051"/>
            <a:ext cx="10010328" cy="3782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自然语言处理是一个交叉学科</a:t>
            </a:r>
            <a:endParaRPr lang="en-US" altLang="zh-CN" sz="1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Computer science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Artificial intelligence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linguistics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目标：让计算机处理或者“理解”人类语言来完成有意义的任务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比如买东西、安排约会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智能问答（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Siri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Google assistant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Cortana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，手机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…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更高级的目标：理解世界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4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7906313" y="1558159"/>
            <a:ext cx="3963144" cy="40655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7.1 </a:t>
            </a:r>
            <a:r>
              <a:rPr lang="zh-CN" altLang="en-US" dirty="0"/>
              <a:t>自然语言处理概述</a:t>
            </a:r>
            <a:r>
              <a:rPr lang="en-US" altLang="zh-CN" dirty="0"/>
              <a:t>-</a:t>
            </a:r>
            <a:r>
              <a:rPr lang="zh-CN" altLang="en-US" sz="2400" dirty="0">
                <a:solidFill>
                  <a:srgbClr val="0606FA"/>
                </a:solidFill>
              </a:rPr>
              <a:t>基本概念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4</a:t>
            </a:fld>
            <a:endParaRPr lang="en-US" altLang="zh-CN" dirty="0"/>
          </a:p>
        </p:txBody>
      </p:sp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40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神经网络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35832" y="2006310"/>
            <a:ext cx="758519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i="1" dirty="0">
                <a:latin typeface="+mn-ea"/>
                <a:cs typeface="Arial" panose="020B0604020202020204" pitchFamily="34" charset="0"/>
              </a:rPr>
              <a:t>MLP, Multi-Layer Perceptron</a:t>
            </a:r>
            <a:r>
              <a:rPr lang="zh-CN" altLang="en-US" sz="2000" i="1" dirty="0">
                <a:latin typeface="+mn-ea"/>
                <a:cs typeface="Arial" panose="020B0604020202020204" pitchFamily="34" charset="0"/>
              </a:rPr>
              <a:t>，</a:t>
            </a:r>
            <a:r>
              <a:rPr lang="zh-CN" altLang="en-US" sz="2000" b="0" i="1" dirty="0">
                <a:solidFill>
                  <a:srgbClr val="333333"/>
                </a:solidFill>
                <a:effectLst/>
                <a:latin typeface="+mn-ea"/>
              </a:rPr>
              <a:t>多层感知器</a:t>
            </a:r>
            <a:endParaRPr lang="en-US" altLang="zh-CN" sz="2000" i="1" dirty="0">
              <a:latin typeface="+mn-ea"/>
              <a:cs typeface="Arial" panose="020B0604020202020204" pitchFamily="34" charset="0"/>
            </a:endParaRPr>
          </a:p>
          <a:p>
            <a:pPr algn="l"/>
            <a:r>
              <a:rPr lang="en-US" altLang="zh-CN" sz="2000" i="1" dirty="0">
                <a:latin typeface="+mn-ea"/>
                <a:cs typeface="Arial" panose="020B0604020202020204" pitchFamily="34" charset="0"/>
              </a:rPr>
              <a:t>Dense Layer, </a:t>
            </a:r>
            <a:r>
              <a:rPr lang="zh-CN" altLang="en-US" sz="2000" i="1" dirty="0">
                <a:latin typeface="+mn-ea"/>
                <a:cs typeface="Arial" panose="020B0604020202020204" pitchFamily="34" charset="0"/>
              </a:rPr>
              <a:t>带</a:t>
            </a:r>
            <a:r>
              <a:rPr lang="zh-CN" altLang="en-US" sz="2000" b="0" i="1" dirty="0">
                <a:solidFill>
                  <a:srgbClr val="4D4D4D"/>
                </a:solidFill>
                <a:effectLst/>
                <a:latin typeface="+mn-ea"/>
              </a:rPr>
              <a:t>隐层的神经网络</a:t>
            </a:r>
            <a:endParaRPr lang="en-US" altLang="zh-CN" sz="2000" b="0" i="1" dirty="0">
              <a:solidFill>
                <a:srgbClr val="4D4D4D"/>
              </a:solidFill>
              <a:effectLst/>
              <a:latin typeface="+mn-ea"/>
            </a:endParaRPr>
          </a:p>
          <a:p>
            <a:pPr algn="l"/>
            <a:r>
              <a:rPr lang="en-US" altLang="zh-CN" sz="1800" b="0" i="1" dirty="0">
                <a:solidFill>
                  <a:srgbClr val="231F20"/>
                </a:solidFill>
                <a:effectLst/>
                <a:latin typeface="+mn-ea"/>
                <a:cs typeface="Arial" panose="020B0604020202020204" pitchFamily="34" charset="0"/>
              </a:rPr>
              <a:t>FCNN, Fully Connected Neural Network</a:t>
            </a:r>
            <a:r>
              <a:rPr lang="en-US" altLang="zh-CN" i="1" dirty="0">
                <a:solidFill>
                  <a:srgbClr val="231F20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zh-CN" altLang="en-US" sz="2000" b="0" i="1" dirty="0">
                <a:solidFill>
                  <a:srgbClr val="231F20"/>
                </a:solidFill>
                <a:effectLst/>
                <a:latin typeface="+mn-ea"/>
                <a:cs typeface="Arial" panose="020B0604020202020204" pitchFamily="34" charset="0"/>
              </a:rPr>
              <a:t>全连接神经网络</a:t>
            </a:r>
            <a:endParaRPr lang="en-US" altLang="zh-CN" sz="2000" b="0" i="1" dirty="0">
              <a:solidFill>
                <a:srgbClr val="4D4D4D"/>
              </a:solidFill>
              <a:effectLst/>
              <a:latin typeface="+mn-ea"/>
              <a:cs typeface="Arial" panose="020B0604020202020204" pitchFamily="34" charset="0"/>
            </a:endParaRPr>
          </a:p>
          <a:p>
            <a:r>
              <a:rPr lang="en-US" altLang="zh-CN" sz="2000" b="0" i="1" dirty="0">
                <a:solidFill>
                  <a:srgbClr val="231F20"/>
                </a:solidFill>
                <a:effectLst/>
                <a:latin typeface="+mn-ea"/>
                <a:cs typeface="Arial" panose="020B0604020202020204" pitchFamily="34" charset="0"/>
              </a:rPr>
              <a:t>FNN</a:t>
            </a:r>
            <a:r>
              <a:rPr lang="en-US" altLang="zh-CN" sz="2000" i="1" dirty="0">
                <a:latin typeface="+mn-ea"/>
                <a:cs typeface="Arial" panose="020B0604020202020204" pitchFamily="34" charset="0"/>
              </a:rPr>
              <a:t>, </a:t>
            </a:r>
            <a:r>
              <a:rPr lang="en-US" altLang="zh-CN" sz="2000" b="0" i="1" dirty="0">
                <a:solidFill>
                  <a:srgbClr val="231F20"/>
                </a:solidFill>
                <a:effectLst/>
                <a:latin typeface="+mn-ea"/>
                <a:cs typeface="Arial" panose="020B0604020202020204" pitchFamily="34" charset="0"/>
              </a:rPr>
              <a:t>Feedforward Neural Network, </a:t>
            </a:r>
            <a:r>
              <a:rPr lang="zh-CN" altLang="en-US" sz="2000" b="0" i="1" dirty="0">
                <a:solidFill>
                  <a:srgbClr val="231F20"/>
                </a:solidFill>
                <a:effectLst/>
                <a:latin typeface="+mn-ea"/>
                <a:cs typeface="Arial" panose="020B0604020202020204" pitchFamily="34" charset="0"/>
              </a:rPr>
              <a:t>前馈神经网络</a:t>
            </a:r>
            <a:r>
              <a:rPr lang="zh-CN" altLang="en-US" sz="2000" i="1" dirty="0">
                <a:latin typeface="+mn-ea"/>
                <a:cs typeface="Arial" panose="020B0604020202020204" pitchFamily="34" charset="0"/>
              </a:rPr>
              <a:t> </a:t>
            </a:r>
            <a:endParaRPr lang="en-US" altLang="zh-CN" sz="2000" i="1" dirty="0">
              <a:latin typeface="+mn-ea"/>
              <a:cs typeface="Arial" panose="020B0604020202020204" pitchFamily="34" charset="0"/>
            </a:endParaRPr>
          </a:p>
          <a:p>
            <a:pPr algn="l"/>
            <a:endParaRPr lang="en-US" altLang="zh-CN" sz="2000" i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587540" y="5977005"/>
            <a:ext cx="3364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800" dirty="0"/>
              <a:t>: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 </a:t>
            </a:r>
            <a:r>
              <a:rPr lang="zh-CN" altLang="en-US" sz="1800" dirty="0"/>
              <a:t>层的非线性激活函数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40" y="3379439"/>
            <a:ext cx="5309524" cy="296666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806" y="5200205"/>
            <a:ext cx="3599015" cy="57799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1085" y="5977005"/>
            <a:ext cx="626455" cy="40640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9806" y="3650599"/>
            <a:ext cx="3602475" cy="1155224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964326" y="4818348"/>
            <a:ext cx="4847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+mn-ea"/>
                <a:cs typeface="Arial" panose="020B0604020202020204" pitchFamily="34" charset="0"/>
              </a:rPr>
              <a:t>或者合并：</a:t>
            </a:r>
            <a:endParaRPr lang="zh-CN" altLang="en-US" dirty="0"/>
          </a:p>
        </p:txBody>
      </p:sp>
      <p:sp>
        <p:nvSpPr>
          <p:cNvPr id="3" name="副标题 2"/>
          <p:cNvSpPr txBox="1"/>
          <p:nvPr/>
        </p:nvSpPr>
        <p:spPr>
          <a:xfrm>
            <a:off x="761363" y="1487804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1. Neuron -&gt; Perceptron -&gt; MLP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41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神经网络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374380" y="4023439"/>
            <a:ext cx="9547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000" dirty="0">
                <a:latin typeface="+mn-ea"/>
                <a:cs typeface="Arial" panose="020B0604020202020204" pitchFamily="34" charset="0"/>
              </a:rPr>
              <a:t>输出？</a:t>
            </a:r>
            <a:endParaRPr lang="en-US" altLang="zh-CN" sz="2000" dirty="0">
              <a:latin typeface="+mn-ea"/>
              <a:cs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84" y="2832329"/>
            <a:ext cx="4405399" cy="246149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04344" y="1807268"/>
            <a:ext cx="31133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cs typeface="Arial" panose="020B0604020202020204" pitchFamily="34" charset="0"/>
              </a:rPr>
              <a:t>回归问题，连续值输出</a:t>
            </a:r>
            <a:endParaRPr lang="en-US" altLang="zh-CN" sz="200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04343" y="3065856"/>
            <a:ext cx="31133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cs typeface="Arial" panose="020B0604020202020204" pitchFamily="34" charset="0"/>
              </a:rPr>
              <a:t>分类问题，离散值输出</a:t>
            </a:r>
            <a:endParaRPr lang="en-US" altLang="zh-CN" sz="200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16724" y="3480506"/>
            <a:ext cx="311331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Logistic </a:t>
            </a:r>
            <a:r>
              <a:rPr lang="zh-CN" altLang="en-US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二分类</a:t>
            </a:r>
            <a:endParaRPr lang="en-US" altLang="zh-CN" b="0" i="0" dirty="0">
              <a:solidFill>
                <a:srgbClr val="231F2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altLang="zh-CN" dirty="0">
              <a:solidFill>
                <a:srgbClr val="231F2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/>
            <a:endParaRPr lang="en-US" altLang="zh-CN" b="0" i="0" dirty="0">
              <a:solidFill>
                <a:srgbClr val="231F2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/>
            <a:endParaRPr lang="en-US" altLang="zh-CN" b="0" i="0" dirty="0">
              <a:solidFill>
                <a:srgbClr val="231F2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/>
            <a:endParaRPr lang="en-US" altLang="zh-CN" b="0" i="0" dirty="0">
              <a:solidFill>
                <a:srgbClr val="231F2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231F2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Softmax</a:t>
            </a:r>
            <a:r>
              <a:rPr lang="en-US" altLang="zh-CN" dirty="0">
                <a:solidFill>
                  <a:srgbClr val="231F2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231F2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多类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16723" y="2225583"/>
            <a:ext cx="3113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直接输出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2004" y="5293504"/>
            <a:ext cx="2999852" cy="1039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461" y="3794664"/>
            <a:ext cx="3113313" cy="1111303"/>
          </a:xfrm>
          <a:prstGeom prst="rect">
            <a:avLst/>
          </a:prstGeom>
        </p:spPr>
      </p:pic>
      <p:sp>
        <p:nvSpPr>
          <p:cNvPr id="8" name="副标题 2"/>
          <p:cNvSpPr txBox="1"/>
          <p:nvPr/>
        </p:nvSpPr>
        <p:spPr>
          <a:xfrm>
            <a:off x="761363" y="1487804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1. Neuron -&gt; Perceptron -&gt; MLP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42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神经网络</a:t>
            </a:r>
          </a:p>
        </p:txBody>
      </p:sp>
      <p:sp>
        <p:nvSpPr>
          <p:cNvPr id="6" name="副标题 2"/>
          <p:cNvSpPr txBox="1"/>
          <p:nvPr/>
        </p:nvSpPr>
        <p:spPr>
          <a:xfrm>
            <a:off x="812798" y="1142999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99877" y="2732877"/>
            <a:ext cx="7875971" cy="1863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Arial" panose="020B0604020202020204" pitchFamily="34" charset="0"/>
              </a:rPr>
              <a:t>输入训练样本：</a:t>
            </a:r>
            <a:endParaRPr lang="en-US" altLang="zh-CN" dirty="0">
              <a:latin typeface="Adobe 楷体 Std R" panose="02020400000000000000" pitchFamily="18" charset="-122"/>
              <a:ea typeface="Adobe 楷体 Std R" panose="02020400000000000000" pitchFamily="18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Arial" panose="020B0604020202020204" pitchFamily="34" charset="0"/>
              </a:rPr>
              <a:t>网络输出：</a:t>
            </a:r>
            <a:endParaRPr lang="en-US" altLang="zh-CN" dirty="0">
              <a:latin typeface="Adobe 楷体 Std R" panose="02020400000000000000" pitchFamily="18" charset="-122"/>
              <a:ea typeface="Adobe 楷体 Std R" panose="02020400000000000000" pitchFamily="18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Arial" panose="020B0604020202020204" pitchFamily="34" charset="0"/>
              </a:rPr>
              <a:t>真实结果与预测输出的误差，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Arial" panose="020B0604020202020204" pitchFamily="34" charset="0"/>
              </a:rPr>
              <a:t>via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Arial" panose="020B0604020202020204" pitchFamily="34" charset="0"/>
              </a:rPr>
              <a:t>损失函数：</a:t>
            </a:r>
            <a:endParaRPr lang="en-US" altLang="zh-CN" dirty="0">
              <a:latin typeface="Adobe 楷体 Std R" panose="02020400000000000000" pitchFamily="18" charset="-122"/>
              <a:ea typeface="Adobe 楷体 Std R" panose="02020400000000000000" pitchFamily="18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Arial" panose="020B0604020202020204" pitchFamily="34" charset="0"/>
              </a:rPr>
              <a:t>计算每一层中每一个感知机中的各个参数，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Arial" panose="020B0604020202020204" pitchFamily="34" charset="0"/>
              </a:rPr>
              <a:t>via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Arial" panose="020B0604020202020204" pitchFamily="34" charset="0"/>
              </a:rPr>
              <a:t>反向传播：</a:t>
            </a:r>
          </a:p>
        </p:txBody>
      </p:sp>
      <p:sp>
        <p:nvSpPr>
          <p:cNvPr id="5" name="副标题 2"/>
          <p:cNvSpPr txBox="1"/>
          <p:nvPr/>
        </p:nvSpPr>
        <p:spPr>
          <a:xfrm>
            <a:off x="1283392" y="1895343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神经网络的学习方式：反向传播算法，链式求导</a:t>
            </a:r>
          </a:p>
          <a:p>
            <a:pPr algn="l"/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副标题 2"/>
          <p:cNvSpPr txBox="1"/>
          <p:nvPr/>
        </p:nvSpPr>
        <p:spPr>
          <a:xfrm>
            <a:off x="1283609" y="2397123"/>
            <a:ext cx="9802649" cy="956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核心： 梯度下降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, 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计算参数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en-US" altLang="zh-CN" i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W, b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的偏导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863" y="2921893"/>
            <a:ext cx="716949" cy="36121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814" y="3283109"/>
            <a:ext cx="287380" cy="3489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577" y="3785498"/>
            <a:ext cx="923361" cy="36358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2167" y="4653020"/>
            <a:ext cx="4766536" cy="201540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3086" y="105731"/>
            <a:ext cx="3327622" cy="185929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4874" y="1949258"/>
            <a:ext cx="2462495" cy="78966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3757" y="5278197"/>
            <a:ext cx="922233" cy="95644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6770" y="5275282"/>
            <a:ext cx="828017" cy="81682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446" y="5350243"/>
            <a:ext cx="1250319" cy="741866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126212" y="5392106"/>
            <a:ext cx="2016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Arial" panose="020B0604020202020204" pitchFamily="34" charset="0"/>
              </a:rPr>
              <a:t>即计算这三项偏导：</a:t>
            </a:r>
            <a:endParaRPr lang="zh-CN" altLang="en-US" dirty="0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6126212" y="5858185"/>
            <a:ext cx="2135286" cy="0"/>
          </a:xfrm>
          <a:prstGeom prst="straightConnector1">
            <a:avLst/>
          </a:prstGeom>
          <a:ln w="1333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839" y="3004224"/>
            <a:ext cx="2959854" cy="1888756"/>
          </a:xfrm>
          <a:prstGeom prst="rect">
            <a:avLst/>
          </a:prstGeom>
        </p:spPr>
      </p:pic>
      <p:sp>
        <p:nvSpPr>
          <p:cNvPr id="8" name="副标题 2"/>
          <p:cNvSpPr txBox="1"/>
          <p:nvPr/>
        </p:nvSpPr>
        <p:spPr>
          <a:xfrm>
            <a:off x="812798" y="1452879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2. Backpropagation</a:t>
            </a:r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43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神经网络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995" y="3517900"/>
            <a:ext cx="6801292" cy="307253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94333" y="197885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very thing in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computing graph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should be differentiable.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143864" y="2425705"/>
            <a:ext cx="79026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0" i="0" dirty="0">
                <a:solidFill>
                  <a:srgbClr val="231F2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基本数值计算操作：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LMRoman10-Regular"/>
              </a:rPr>
              <a:t>+</a:t>
            </a:r>
            <a:r>
              <a:rPr lang="en-US" altLang="zh-CN" sz="1800" b="0" i="1" dirty="0">
                <a:solidFill>
                  <a:srgbClr val="231F20"/>
                </a:solidFill>
                <a:effectLst/>
                <a:latin typeface="LMMathItalic10-Regular"/>
              </a:rPr>
              <a:t>, </a:t>
            </a:r>
            <a:r>
              <a:rPr lang="en-US" altLang="zh-CN" sz="1800" b="0" i="1" dirty="0">
                <a:solidFill>
                  <a:srgbClr val="231F20"/>
                </a:solidFill>
                <a:effectLst/>
                <a:latin typeface="LMMathSymbols10-Regular"/>
              </a:rPr>
              <a:t>-</a:t>
            </a:r>
            <a:r>
              <a:rPr lang="en-US" altLang="zh-CN" sz="1800" b="0" i="1" dirty="0">
                <a:solidFill>
                  <a:srgbClr val="231F20"/>
                </a:solidFill>
                <a:effectLst/>
                <a:latin typeface="LMMathItalic10-Regular"/>
              </a:rPr>
              <a:t>, </a:t>
            </a:r>
            <a:r>
              <a:rPr lang="en-US" altLang="zh-CN" sz="1800" b="0" i="1" dirty="0">
                <a:solidFill>
                  <a:srgbClr val="231F20"/>
                </a:solidFill>
                <a:effectLst/>
                <a:latin typeface="LMMathSymbols10-Regular"/>
              </a:rPr>
              <a:t>×</a:t>
            </a:r>
            <a:r>
              <a:rPr lang="en-US" altLang="zh-CN" sz="1800" b="0" i="1" dirty="0">
                <a:solidFill>
                  <a:srgbClr val="231F20"/>
                </a:solidFill>
                <a:effectLst/>
                <a:latin typeface="LMMathItalic10-Regular"/>
              </a:rPr>
              <a:t>, /</a:t>
            </a:r>
            <a:r>
              <a:rPr lang="zh-CN" altLang="en-US" sz="1800" b="0" i="1" dirty="0">
                <a:solidFill>
                  <a:srgbClr val="231F20"/>
                </a:solidFill>
                <a:effectLst/>
                <a:latin typeface="LMMathItalic10-Regular"/>
              </a:rPr>
              <a:t>，</a:t>
            </a:r>
            <a:r>
              <a:rPr lang="zh-CN" altLang="en-US" sz="1800" b="0" i="0" dirty="0">
                <a:solidFill>
                  <a:srgbClr val="231F2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初等函数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LMRoman10-Regular"/>
              </a:rPr>
              <a:t>exp</a:t>
            </a:r>
            <a:r>
              <a:rPr lang="en-US" altLang="zh-CN" sz="1800" b="0" i="1" dirty="0">
                <a:solidFill>
                  <a:srgbClr val="231F20"/>
                </a:solidFill>
                <a:effectLst/>
                <a:latin typeface="LMMathItalic10-Regular"/>
              </a:rPr>
              <a:t>, 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LMRoman10-Regular"/>
              </a:rPr>
              <a:t>log</a:t>
            </a:r>
            <a:r>
              <a:rPr lang="en-US" altLang="zh-CN" sz="1800" b="0" i="1" dirty="0">
                <a:solidFill>
                  <a:srgbClr val="231F20"/>
                </a:solidFill>
                <a:effectLst/>
                <a:latin typeface="LMMathItalic10-Regular"/>
              </a:rPr>
              <a:t>, 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LMRoman10-Regular"/>
              </a:rPr>
              <a:t>sin</a:t>
            </a:r>
            <a:r>
              <a:rPr lang="en-US" altLang="zh-CN" sz="1800" b="0" i="1" dirty="0">
                <a:solidFill>
                  <a:srgbClr val="231F20"/>
                </a:solidFill>
                <a:effectLst/>
                <a:latin typeface="LMMathItalic10-Regular"/>
              </a:rPr>
              <a:t>, 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LMRoman10-Regular"/>
              </a:rPr>
              <a:t>cos</a:t>
            </a:r>
            <a:r>
              <a:rPr lang="zh-CN" altLang="en-US" sz="1800" b="0" i="0" dirty="0">
                <a:solidFill>
                  <a:srgbClr val="231F2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等</a:t>
            </a:r>
            <a:endParaRPr lang="en-US" altLang="zh-CN" sz="1800" b="0" i="0" dirty="0">
              <a:solidFill>
                <a:srgbClr val="231F2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31F2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其他基本操作</a:t>
            </a:r>
            <a:endParaRPr lang="en-US" altLang="zh-CN" dirty="0">
              <a:solidFill>
                <a:srgbClr val="231F2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31F2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激活函数</a:t>
            </a:r>
            <a:r>
              <a:rPr lang="en-US" altLang="zh-CN" sz="2400" dirty="0">
                <a:solidFill>
                  <a:srgbClr val="231F2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&amp;</a:t>
            </a:r>
            <a:r>
              <a:rPr lang="zh-CN" altLang="en-US" sz="2400" dirty="0">
                <a:solidFill>
                  <a:srgbClr val="231F2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输出函数</a:t>
            </a:r>
            <a:endParaRPr lang="zh-CN" altLang="en-US" sz="2400" dirty="0"/>
          </a:p>
        </p:txBody>
      </p:sp>
      <p:sp>
        <p:nvSpPr>
          <p:cNvPr id="5" name="副标题 2"/>
          <p:cNvSpPr txBox="1"/>
          <p:nvPr/>
        </p:nvSpPr>
        <p:spPr>
          <a:xfrm>
            <a:off x="812798" y="1452879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2. Backpropagation</a:t>
            </a:r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44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神经网络</a:t>
            </a:r>
          </a:p>
        </p:txBody>
      </p:sp>
      <p:sp>
        <p:nvSpPr>
          <p:cNvPr id="5" name="副标题 2"/>
          <p:cNvSpPr txBox="1"/>
          <p:nvPr/>
        </p:nvSpPr>
        <p:spPr>
          <a:xfrm>
            <a:off x="812798" y="1452879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3. Loss: training objective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副标题 2"/>
          <p:cNvSpPr txBox="1"/>
          <p:nvPr/>
        </p:nvSpPr>
        <p:spPr>
          <a:xfrm>
            <a:off x="812798" y="509269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55460" y="2348880"/>
            <a:ext cx="60977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0-1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损失函数</a:t>
            </a:r>
            <a:endParaRPr lang="en-US" altLang="zh-CN" sz="1800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Log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损失函数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交叉熵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(Cross Entropy)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zh-CN" sz="1800" kern="100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Hinge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损失函数</a:t>
            </a:r>
            <a:endParaRPr lang="en-US" altLang="zh-CN" sz="1800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指数损失</a:t>
            </a:r>
            <a:endParaRPr lang="en-US" altLang="zh-CN" sz="1800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感知机损失</a:t>
            </a:r>
            <a:endParaRPr lang="en-US" altLang="zh-CN" sz="1800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平方误差损失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Square Loss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绝对值误差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(Absolute Loss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906328" y="2039134"/>
            <a:ext cx="1669607" cy="88421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91348" y="1537336"/>
            <a:ext cx="6096000" cy="719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Arial" panose="020B0604020202020204" pitchFamily="34" charset="0"/>
              </a:rPr>
              <a:t>损失函数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Arial" panose="020B0604020202020204" pitchFamily="34" charset="0"/>
              </a:rPr>
              <a:t>：度量真实结果与预测输出的误差</a:t>
            </a:r>
            <a:endParaRPr lang="en-US" altLang="zh-CN" dirty="0">
              <a:latin typeface="Adobe 楷体 Std R" panose="02020400000000000000" pitchFamily="18" charset="-122"/>
              <a:ea typeface="Adobe 楷体 Std R" panose="02020400000000000000" pitchFamily="18" charset="-122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759" y="1892914"/>
            <a:ext cx="923361" cy="363582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5"/>
          <a:stretch>
            <a:fillRect/>
          </a:stretch>
        </p:blipFill>
        <p:spPr>
          <a:xfrm>
            <a:off x="5955412" y="2619798"/>
            <a:ext cx="3632710" cy="884217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6"/>
          <a:stretch>
            <a:fillRect/>
          </a:stretch>
        </p:blipFill>
        <p:spPr>
          <a:xfrm>
            <a:off x="3490350" y="3246738"/>
            <a:ext cx="3114040" cy="828040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7"/>
          <a:stretch>
            <a:fillRect/>
          </a:stretch>
        </p:blipFill>
        <p:spPr>
          <a:xfrm>
            <a:off x="2567608" y="3829837"/>
            <a:ext cx="2182495" cy="666750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8"/>
          <a:stretch>
            <a:fillRect/>
          </a:stretch>
        </p:blipFill>
        <p:spPr>
          <a:xfrm>
            <a:off x="5925374" y="5319600"/>
            <a:ext cx="3431062" cy="1343458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9"/>
          <a:stretch>
            <a:fillRect/>
          </a:stretch>
        </p:blipFill>
        <p:spPr>
          <a:xfrm>
            <a:off x="2158888" y="5415923"/>
            <a:ext cx="2863191" cy="114015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45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神经网络</a:t>
            </a:r>
          </a:p>
        </p:txBody>
      </p:sp>
      <p:sp>
        <p:nvSpPr>
          <p:cNvPr id="5" name="副标题 2"/>
          <p:cNvSpPr txBox="1"/>
          <p:nvPr/>
        </p:nvSpPr>
        <p:spPr>
          <a:xfrm>
            <a:off x="812798" y="1452879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4. Last generation of neural nets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092" y="2397693"/>
            <a:ext cx="8818545" cy="276648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95993" y="544440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Arial" panose="020B0604020202020204" pitchFamily="34" charset="0"/>
              </a:rPr>
              <a:t>大部分的神经网络模型都属于前馈网络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Arial" panose="020B0604020202020204" pitchFamily="34" charset="0"/>
              </a:rPr>
              <a:t>.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46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Neural models for NLP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03731" y="1505154"/>
            <a:ext cx="7875971" cy="2776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Attention mechanism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Sequence-to-sequence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Embeddings</a:t>
            </a:r>
          </a:p>
        </p:txBody>
      </p:sp>
    </p:spTree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47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Neural models for NLP</a:t>
            </a:r>
          </a:p>
        </p:txBody>
      </p:sp>
      <p:sp>
        <p:nvSpPr>
          <p:cNvPr id="3" name="副标题 2"/>
          <p:cNvSpPr txBox="1"/>
          <p:nvPr/>
        </p:nvSpPr>
        <p:spPr>
          <a:xfrm>
            <a:off x="972818" y="1569719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1. Convolutional Neural Network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 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CNN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或</a:t>
            </a:r>
            <a:r>
              <a:rPr lang="en-US" altLang="zh-CN" dirty="0" err="1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ConvNet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卷积神经网络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635287" y="2170946"/>
            <a:ext cx="60977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一维卷积</a:t>
            </a:r>
            <a:r>
              <a:rPr lang="en-US" altLang="zh-CN" sz="1600" b="0" i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: </a:t>
            </a:r>
            <a:r>
              <a:rPr lang="zh-CN" altLang="en-US" sz="1600" b="0" i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序列型数据，文本，声音信号</a:t>
            </a:r>
            <a:endParaRPr lang="en-US" altLang="zh-CN" sz="1600" b="0" i="0" dirty="0">
              <a:solidFill>
                <a:srgbClr val="231F20"/>
              </a:solidFill>
              <a:effectLst/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1600" dirty="0">
                <a:solidFill>
                  <a:srgbClr val="231F20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二维卷积：二维图像，二维结构数据</a:t>
            </a:r>
            <a:endParaRPr lang="en-US" altLang="zh-CN" sz="1600" dirty="0">
              <a:solidFill>
                <a:srgbClr val="231F20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1600" dirty="0">
                <a:solidFill>
                  <a:srgbClr val="231F20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三维卷积：三位图像</a:t>
            </a:r>
            <a:r>
              <a:rPr lang="en-US" altLang="zh-CN" sz="1600" dirty="0">
                <a:solidFill>
                  <a:srgbClr val="231F20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…</a:t>
            </a:r>
            <a:r>
              <a:rPr lang="zh-CN" altLang="en-US" sz="1600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 </a:t>
            </a:r>
            <a:br>
              <a:rPr lang="zh-CN" altLang="en-US" sz="1600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</a:br>
            <a:endParaRPr lang="zh-CN" altLang="en-US" sz="16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86362" y="4810543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W</a:t>
            </a:r>
            <a:r>
              <a:rPr lang="zh-CN" altLang="en-US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即为滤波器（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Filter</a:t>
            </a:r>
            <a:r>
              <a:rPr lang="zh-CN" altLang="en-US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）或卷积核（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Convolution Kernel</a:t>
            </a:r>
            <a:r>
              <a:rPr lang="zh-CN" altLang="en-US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 </a:t>
            </a:r>
            <a:b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33244" y="324816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800" b="0" i="0" dirty="0">
                <a:solidFill>
                  <a:srgbClr val="231F2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可定义卷积操作：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476" y="3193917"/>
            <a:ext cx="1737545" cy="47782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676738" y="5250941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W=[w_1, …. , </a:t>
            </a:r>
            <a:r>
              <a:rPr lang="en-US" altLang="zh-CN" sz="1800" b="0" i="0" dirty="0" err="1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w_k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 , …]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738" y="3704674"/>
            <a:ext cx="3037090" cy="10186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48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Neural models for NLP</a:t>
            </a:r>
          </a:p>
        </p:txBody>
      </p:sp>
      <p:sp>
        <p:nvSpPr>
          <p:cNvPr id="3" name="副标题 2"/>
          <p:cNvSpPr txBox="1"/>
          <p:nvPr/>
        </p:nvSpPr>
        <p:spPr>
          <a:xfrm>
            <a:off x="972818" y="1569719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1. Convolutional Neural Network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 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CNN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或</a:t>
            </a:r>
            <a:r>
              <a:rPr lang="en-US" altLang="zh-CN" dirty="0" err="1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ConvNet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卷积神经网络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510827" y="1991876"/>
            <a:ext cx="6097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一维卷积</a:t>
            </a:r>
            <a:endParaRPr lang="zh-CN" altLang="en-US" sz="20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10234" y="2761556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假设有卷积核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W=[</a:t>
            </a:r>
            <a:r>
              <a:rPr lang="pl-PL" altLang="zh-CN" sz="1800" b="0" i="1" dirty="0">
                <a:solidFill>
                  <a:srgbClr val="231F20"/>
                </a:solidFill>
                <a:effectLst/>
                <a:latin typeface="LMMathItalic10-Regular"/>
              </a:rPr>
              <a:t>w</a:t>
            </a:r>
            <a:r>
              <a:rPr lang="pl-PL" altLang="zh-CN" sz="800" b="0" i="0" dirty="0">
                <a:solidFill>
                  <a:srgbClr val="231F20"/>
                </a:solidFill>
                <a:effectLst/>
                <a:latin typeface="LMRoman7-Regular"/>
              </a:rPr>
              <a:t>1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 </a:t>
            </a:r>
            <a:r>
              <a:rPr lang="zh-CN" altLang="en-US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，</a:t>
            </a:r>
            <a:r>
              <a:rPr lang="pl-PL" altLang="zh-CN" sz="1800" b="0" i="1" dirty="0">
                <a:solidFill>
                  <a:srgbClr val="231F20"/>
                </a:solidFill>
                <a:effectLst/>
                <a:latin typeface="LMMathItalic10-Regular"/>
              </a:rPr>
              <a:t>w</a:t>
            </a:r>
            <a:r>
              <a:rPr lang="pl-PL" altLang="zh-CN" sz="800" b="0" i="0" dirty="0">
                <a:solidFill>
                  <a:srgbClr val="231F20"/>
                </a:solidFill>
                <a:effectLst/>
                <a:latin typeface="LMRoman7-Regular"/>
              </a:rPr>
              <a:t>2 </a:t>
            </a:r>
            <a:r>
              <a:rPr lang="zh-CN" altLang="en-US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，</a:t>
            </a:r>
            <a:r>
              <a:rPr lang="pl-PL" altLang="zh-CN" sz="1800" b="0" i="1" dirty="0">
                <a:solidFill>
                  <a:srgbClr val="231F20"/>
                </a:solidFill>
                <a:effectLst/>
                <a:latin typeface="LMMathItalic10-Regular"/>
              </a:rPr>
              <a:t>w</a:t>
            </a:r>
            <a:r>
              <a:rPr lang="pl-PL" altLang="zh-CN" sz="800" b="0" i="0" dirty="0">
                <a:solidFill>
                  <a:srgbClr val="231F20"/>
                </a:solidFill>
                <a:effectLst/>
                <a:latin typeface="LMRoman7-Regular"/>
              </a:rPr>
              <a:t>3 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], </a:t>
            </a:r>
            <a:r>
              <a:rPr lang="zh-CN" altLang="en-US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其中 </a:t>
            </a:r>
            <a:r>
              <a:rPr lang="pl-PL" altLang="zh-CN" sz="1800" b="0" i="1" dirty="0">
                <a:solidFill>
                  <a:srgbClr val="231F20"/>
                </a:solidFill>
                <a:effectLst/>
                <a:latin typeface="LMMathItalic10-Regular"/>
              </a:rPr>
              <a:t>w</a:t>
            </a:r>
            <a:r>
              <a:rPr lang="pl-PL" altLang="zh-CN" sz="800" b="0" i="0" dirty="0">
                <a:solidFill>
                  <a:srgbClr val="231F20"/>
                </a:solidFill>
                <a:effectLst/>
                <a:latin typeface="LMRoman7-Regular"/>
              </a:rPr>
              <a:t>1 </a:t>
            </a:r>
            <a:r>
              <a:rPr lang="pl-PL" altLang="zh-CN" sz="1800" b="0" i="0" dirty="0">
                <a:solidFill>
                  <a:srgbClr val="231F20"/>
                </a:solidFill>
                <a:effectLst/>
                <a:latin typeface="LMRoman10-Regular"/>
              </a:rPr>
              <a:t>= 1</a:t>
            </a:r>
            <a:r>
              <a:rPr lang="pl-PL" altLang="zh-CN" sz="1800" b="0" i="1" dirty="0">
                <a:solidFill>
                  <a:srgbClr val="231F20"/>
                </a:solidFill>
                <a:effectLst/>
                <a:latin typeface="LMMathItalic10-Regular"/>
              </a:rPr>
              <a:t>, w</a:t>
            </a:r>
            <a:r>
              <a:rPr lang="pl-PL" altLang="zh-CN" sz="800" b="0" i="0" dirty="0">
                <a:solidFill>
                  <a:srgbClr val="231F20"/>
                </a:solidFill>
                <a:effectLst/>
                <a:latin typeface="LMRoman7-Regular"/>
              </a:rPr>
              <a:t>2 </a:t>
            </a:r>
            <a:r>
              <a:rPr lang="pl-PL" altLang="zh-CN" sz="1800" b="0" i="0" dirty="0">
                <a:solidFill>
                  <a:srgbClr val="231F20"/>
                </a:solidFill>
                <a:effectLst/>
                <a:latin typeface="LMRoman10-Regular"/>
              </a:rPr>
              <a:t>= 1</a:t>
            </a:r>
            <a:r>
              <a:rPr lang="pl-PL" altLang="zh-CN" sz="1800" b="0" i="1" dirty="0">
                <a:solidFill>
                  <a:srgbClr val="231F20"/>
                </a:solidFill>
                <a:effectLst/>
                <a:latin typeface="LMMathItalic10-Regular"/>
              </a:rPr>
              <a:t>/</a:t>
            </a:r>
            <a:r>
              <a:rPr lang="pl-PL" altLang="zh-CN" sz="1800" b="0" i="0" dirty="0">
                <a:solidFill>
                  <a:srgbClr val="231F20"/>
                </a:solidFill>
                <a:effectLst/>
                <a:latin typeface="LMRoman10-Regular"/>
              </a:rPr>
              <a:t>2</a:t>
            </a:r>
            <a:r>
              <a:rPr lang="pl-PL" altLang="zh-CN" sz="1800" b="0" i="1" dirty="0">
                <a:solidFill>
                  <a:srgbClr val="231F20"/>
                </a:solidFill>
                <a:effectLst/>
                <a:latin typeface="LMMathItalic10-Regular"/>
              </a:rPr>
              <a:t>, w</a:t>
            </a:r>
            <a:r>
              <a:rPr lang="pl-PL" altLang="zh-CN" sz="800" b="0" i="0" dirty="0">
                <a:solidFill>
                  <a:srgbClr val="231F20"/>
                </a:solidFill>
                <a:effectLst/>
                <a:latin typeface="LMRoman7-Regular"/>
              </a:rPr>
              <a:t>3 </a:t>
            </a:r>
            <a:r>
              <a:rPr lang="pl-PL" altLang="zh-CN" sz="1800" b="0" i="0" dirty="0">
                <a:solidFill>
                  <a:srgbClr val="231F20"/>
                </a:solidFill>
                <a:effectLst/>
                <a:latin typeface="LMRoman10-Regular"/>
              </a:rPr>
              <a:t>= 1</a:t>
            </a:r>
            <a:r>
              <a:rPr lang="pl-PL" altLang="zh-CN" sz="1800" b="0" i="1" dirty="0">
                <a:solidFill>
                  <a:srgbClr val="231F20"/>
                </a:solidFill>
                <a:effectLst/>
                <a:latin typeface="LMMathItalic10-Regular"/>
              </a:rPr>
              <a:t>/</a:t>
            </a:r>
            <a:r>
              <a:rPr lang="pl-PL" altLang="zh-CN" sz="1800" b="0" i="0" dirty="0">
                <a:solidFill>
                  <a:srgbClr val="231F20"/>
                </a:solidFill>
                <a:effectLst/>
                <a:latin typeface="LMRoman10-Regular"/>
              </a:rPr>
              <a:t>4</a:t>
            </a:r>
            <a:r>
              <a:rPr lang="pl-PL" altLang="zh-CN" dirty="0"/>
              <a:t> </a:t>
            </a:r>
            <a:br>
              <a:rPr lang="pl-PL" altLang="zh-CN" dirty="0"/>
            </a:b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103120" y="23922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Adobe 楷体 Std R" panose="02020400000000000000" pitchFamily="18" charset="-122"/>
                <a:cs typeface="Arial" panose="020B0604020202020204" pitchFamily="34" charset="0"/>
              </a:rPr>
              <a:t>Example 1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2610234" y="32321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则时刻</a:t>
            </a:r>
            <a:r>
              <a:rPr lang="en-US" altLang="zh-CN" sz="1800" b="0" i="1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t </a:t>
            </a:r>
            <a:r>
              <a:rPr lang="zh-CN" altLang="en-US" sz="1800" b="0" i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收到的信号</a:t>
            </a:r>
            <a:endParaRPr lang="zh-CN" altLang="en-US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73" y="3317422"/>
            <a:ext cx="3367364" cy="1346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731" y="4760544"/>
            <a:ext cx="3533706" cy="179013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103120" y="47607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Adobe 楷体 Std R" panose="02020400000000000000" pitchFamily="18" charset="-122"/>
                <a:cs typeface="Arial" panose="020B0604020202020204" pitchFamily="34" charset="0"/>
              </a:rPr>
              <a:t>Example 2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2610234" y="516747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假设卷积核</a:t>
            </a: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W=[-1,0,1], </a:t>
            </a:r>
            <a:r>
              <a:rPr lang="zh-CN" altLang="en-US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则卷积过程：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49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Neural models for NLP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457487" y="2073791"/>
            <a:ext cx="6097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二维卷积</a:t>
            </a:r>
            <a:endParaRPr lang="zh-CN" altLang="en-US" sz="20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32434" y="2484533"/>
            <a:ext cx="6097772" cy="1398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给定一个图像：</a:t>
            </a:r>
            <a:endParaRPr lang="en-US" altLang="zh-CN" sz="1800" b="0" i="0" dirty="0">
              <a:solidFill>
                <a:srgbClr val="231F20"/>
              </a:solidFill>
              <a:effectLst/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滤波器：</a:t>
            </a:r>
            <a:endParaRPr lang="en-US" altLang="zh-CN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则卷积为：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457487" y="44057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Adobe 楷体 Std R" panose="02020400000000000000" pitchFamily="18" charset="-122"/>
                <a:cs typeface="Arial" panose="020B0604020202020204" pitchFamily="34" charset="0"/>
              </a:rPr>
              <a:t>Example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028" y="2451126"/>
            <a:ext cx="1820383" cy="3398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028" y="2885453"/>
            <a:ext cx="1727239" cy="3928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611" y="3372726"/>
            <a:ext cx="4292009" cy="9038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7149" y="5070461"/>
            <a:ext cx="3698681" cy="1418060"/>
          </a:xfrm>
          <a:prstGeom prst="rect">
            <a:avLst/>
          </a:prstGeom>
        </p:spPr>
      </p:pic>
      <p:sp>
        <p:nvSpPr>
          <p:cNvPr id="3" name="副标题 2"/>
          <p:cNvSpPr txBox="1"/>
          <p:nvPr/>
        </p:nvSpPr>
        <p:spPr>
          <a:xfrm>
            <a:off x="972818" y="1569719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1. Convolutional Neural Network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 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CNN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或</a:t>
            </a:r>
            <a:r>
              <a:rPr lang="en-US" altLang="zh-CN" dirty="0" err="1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ConvNet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卷积神经网络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rcRect t="18780" b="18796"/>
          <a:stretch>
            <a:fillRect/>
          </a:stretch>
        </p:blipFill>
        <p:spPr>
          <a:xfrm>
            <a:off x="2628900" y="4335780"/>
            <a:ext cx="4035425" cy="246951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913047" y="4344091"/>
            <a:ext cx="643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卷积操作：类似于生物学上感受野的机制</a:t>
            </a: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/>
          <p:cNvSpPr txBox="1"/>
          <p:nvPr/>
        </p:nvSpPr>
        <p:spPr>
          <a:xfrm>
            <a:off x="1015363" y="1362709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What is Natural Language Processing(NLP)?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870" y="1970338"/>
            <a:ext cx="7712108" cy="424470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39758" y="2662395"/>
            <a:ext cx="189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语音和音位分析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920712" y="4167624"/>
            <a:ext cx="3698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句子级句法分析（主语 、宾语 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947588" y="5006669"/>
            <a:ext cx="126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语义理解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947588" y="5719562"/>
            <a:ext cx="126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语篇处理</a:t>
            </a:r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7.1 </a:t>
            </a:r>
            <a:r>
              <a:rPr lang="zh-CN" altLang="en-US" dirty="0"/>
              <a:t>自然语言处理概述</a:t>
            </a:r>
            <a:r>
              <a:rPr lang="en-US" altLang="zh-CN" dirty="0"/>
              <a:t>-</a:t>
            </a:r>
            <a:r>
              <a:rPr lang="zh-CN" altLang="en-US" sz="2400" dirty="0">
                <a:solidFill>
                  <a:srgbClr val="0606FA"/>
                </a:solidFill>
              </a:rPr>
              <a:t>基本概念</a:t>
            </a:r>
            <a:endParaRPr lang="zh-CN" alt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5</a:t>
            </a:fld>
            <a:endParaRPr lang="en-US" altLang="zh-CN" dirty="0"/>
          </a:p>
        </p:txBody>
      </p:sp>
    </p:spTree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50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Neural models for NLP</a:t>
            </a:r>
          </a:p>
        </p:txBody>
      </p:sp>
      <p:sp>
        <p:nvSpPr>
          <p:cNvPr id="3" name="副标题 2"/>
          <p:cNvSpPr txBox="1"/>
          <p:nvPr/>
        </p:nvSpPr>
        <p:spPr>
          <a:xfrm>
            <a:off x="972818" y="1569719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1. Convolutional Neural Network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CNN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或</a:t>
            </a:r>
            <a:r>
              <a:rPr lang="en-US" altLang="zh-CN" dirty="0" err="1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ConvNet</a:t>
            </a:r>
            <a:r>
              <a:rPr lang="zh-CN" altLang="en-US" dirty="0" err="1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卷积神经网络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755937" y="2007751"/>
            <a:ext cx="6097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完整的</a:t>
            </a:r>
            <a:r>
              <a:rPr lang="en-US" altLang="zh-CN" sz="2000" b="0" i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CNN</a:t>
            </a:r>
            <a:r>
              <a:rPr lang="zh-CN" altLang="en-US" sz="2000" dirty="0">
                <a:solidFill>
                  <a:srgbClr val="231F20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由卷积层、汇聚层和全连接层构成</a:t>
            </a:r>
            <a:endParaRPr lang="zh-CN" altLang="en-US" sz="20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64877" y="5475586"/>
            <a:ext cx="86107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231F2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其中汇聚层</a:t>
            </a:r>
            <a:r>
              <a:rPr lang="zh-CN" altLang="en-US" sz="1800" b="0" i="0" dirty="0">
                <a:solidFill>
                  <a:srgbClr val="231F2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LMRoman10-Regular"/>
              </a:rPr>
              <a:t>Pooling Layer</a:t>
            </a:r>
            <a:r>
              <a:rPr lang="zh-CN" altLang="en-US" sz="1800" b="0" i="0" dirty="0">
                <a:solidFill>
                  <a:srgbClr val="231F2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800" b="0" i="0" dirty="0">
                <a:solidFill>
                  <a:srgbClr val="231F2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子采样层</a:t>
            </a:r>
            <a:r>
              <a:rPr lang="zh-CN" altLang="en-US" sz="1800" b="0" i="0" dirty="0">
                <a:solidFill>
                  <a:srgbClr val="231F2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LMRoman10-Regular"/>
              </a:rPr>
              <a:t>Subsampling Layer</a:t>
            </a:r>
            <a:r>
              <a:rPr lang="zh-CN" altLang="en-US" sz="1800" b="0" i="0" dirty="0">
                <a:solidFill>
                  <a:srgbClr val="231F2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r>
              <a:rPr lang="en-US" altLang="zh-CN" dirty="0">
                <a:solidFill>
                  <a:srgbClr val="231F2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600" b="0" i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进行特征选择，降低特征数量，并从而减少参数数量。</a:t>
            </a:r>
            <a:r>
              <a:rPr lang="zh-CN" altLang="en-US" sz="1600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 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846" y="2631255"/>
            <a:ext cx="7671224" cy="262090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51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Neural models for NLP</a:t>
            </a:r>
          </a:p>
        </p:txBody>
      </p:sp>
      <p:sp>
        <p:nvSpPr>
          <p:cNvPr id="3" name="副标题 2"/>
          <p:cNvSpPr txBox="1"/>
          <p:nvPr/>
        </p:nvSpPr>
        <p:spPr>
          <a:xfrm>
            <a:off x="972818" y="1569719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2.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  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Recurrent Neural Network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， 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RNN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，循环神经网络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29546" y="2811901"/>
            <a:ext cx="6097772" cy="1234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普通前馈网络为静态网络，不具备记忆能力</a:t>
            </a:r>
            <a:r>
              <a:rPr lang="en-US" altLang="zh-CN" sz="2000" b="0" i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ea typeface="Adobe 楷体 Std R" panose="02020400000000000000" pitchFamily="18" charset="-122"/>
                <a:cs typeface="Arial" panose="020B0604020202020204" pitchFamily="34" charset="0"/>
              </a:rPr>
              <a:t>RNN</a:t>
            </a:r>
            <a:r>
              <a:rPr lang="zh-CN" altLang="en-US" sz="2000" b="0" i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具有短期记忆能力</a:t>
            </a:r>
            <a:endParaRPr lang="zh-CN" altLang="en-US" sz="20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40346" y="2174214"/>
            <a:ext cx="10603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solidFill>
                  <a:srgbClr val="FF000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时序数据</a:t>
            </a:r>
            <a:r>
              <a:rPr lang="zh-CN" altLang="en-US" sz="2000" b="0" i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：当前时刻的信息和其过去一段时间的信息关联紧密，故需要一种记忆能力</a:t>
            </a:r>
            <a:r>
              <a:rPr lang="en-US" altLang="zh-CN" sz="2000" b="0" i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.</a:t>
            </a:r>
            <a:endParaRPr lang="zh-CN" altLang="en-US" sz="20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43546" y="5111707"/>
            <a:ext cx="8921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ea typeface="Adobe 楷体 Std R" panose="02020400000000000000" pitchFamily="18" charset="-122"/>
                <a:cs typeface="Arial" panose="020B0604020202020204" pitchFamily="34" charset="0"/>
              </a:rPr>
              <a:t>一句话：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ea typeface="Adobe 楷体 Std R" panose="02020400000000000000" pitchFamily="18" charset="-122"/>
                <a:cs typeface="Arial" panose="020B0604020202020204" pitchFamily="34" charset="0"/>
              </a:rPr>
              <a:t>RNN</a:t>
            </a:r>
            <a:r>
              <a:rPr lang="zh-CN" altLang="en-US" sz="1800" b="0" i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的当前输出不仅仅与当前输入有关，还与过去状态有关。</a:t>
            </a:r>
            <a:endParaRPr lang="zh-CN" altLang="en-US" sz="18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52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Neural models for NLP</a:t>
            </a:r>
          </a:p>
        </p:txBody>
      </p:sp>
      <p:sp>
        <p:nvSpPr>
          <p:cNvPr id="3" name="副标题 2"/>
          <p:cNvSpPr txBox="1"/>
          <p:nvPr/>
        </p:nvSpPr>
        <p:spPr>
          <a:xfrm>
            <a:off x="972818" y="1456054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2.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  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Recurrent Neural Network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07569" y="2403872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0" i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给定一个输入序列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 </a:t>
            </a:r>
            <a:b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</a:br>
            <a:endParaRPr lang="zh-CN" altLang="en-US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89050" y="1739093"/>
            <a:ext cx="6096000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1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ea typeface="Adobe 楷体 Std R" panose="02020400000000000000" pitchFamily="18" charset="-122"/>
                <a:cs typeface="Arial" panose="020B0604020202020204" pitchFamily="34" charset="0"/>
              </a:rPr>
              <a:t>Vanilla RNN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957" y="2249265"/>
            <a:ext cx="4376444" cy="50513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485" y="3541174"/>
            <a:ext cx="2835093" cy="52053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909341" y="30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ea typeface="Adobe 楷体 Std R" panose="02020400000000000000" pitchFamily="18" charset="-122"/>
                <a:cs typeface="Arial" panose="020B0604020202020204" pitchFamily="34" charset="0"/>
              </a:rPr>
              <a:t>RNN</a:t>
            </a:r>
            <a:r>
              <a:rPr lang="zh-CN" altLang="en-US" sz="1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ea typeface="Adobe 楷体 Std R" panose="02020400000000000000" pitchFamily="18" charset="-122"/>
                <a:cs typeface="Arial" panose="020B0604020202020204" pitchFamily="34" charset="0"/>
              </a:rPr>
              <a:t>工作原理：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90" y="4281003"/>
            <a:ext cx="3037120" cy="203961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949578" y="5116038"/>
            <a:ext cx="1201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Arial" panose="020B0604020202020204" pitchFamily="34" charset="0"/>
              </a:rPr>
              <a:t>展开</a:t>
            </a:r>
            <a:endParaRPr lang="zh-CN" altLang="en-US" dirty="0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3701383" y="5693242"/>
            <a:ext cx="1271744" cy="0"/>
          </a:xfrm>
          <a:prstGeom prst="straightConnector1">
            <a:avLst/>
          </a:prstGeom>
          <a:ln w="1333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046" y="4552815"/>
            <a:ext cx="6492949" cy="168268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53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Neural models for NLP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08" y="2516394"/>
            <a:ext cx="10006889" cy="37047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15552" y="1457093"/>
            <a:ext cx="867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MLP</a:t>
            </a:r>
            <a:r>
              <a:rPr lang="zh-CN" altLang="en-US" sz="1800" b="1" i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：</a:t>
            </a:r>
            <a:endParaRPr lang="zh-CN" altLang="en-US" b="1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34506" y="1975173"/>
            <a:ext cx="3934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依然难以理解？ 与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MLP</a:t>
            </a:r>
            <a:r>
              <a:rPr lang="zh-CN" altLang="en-US" sz="1800" b="0" i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什么关系？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939" y="359434"/>
            <a:ext cx="3307832" cy="1356309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7150" y="3500755"/>
            <a:ext cx="162242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Unroll RNN</a:t>
            </a:r>
            <a:r>
              <a:rPr lang="zh-CN" altLang="en-US" sz="1800" b="1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：</a:t>
            </a:r>
            <a:endParaRPr lang="zh-CN" altLang="en-US" b="1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743641" y="2344238"/>
            <a:ext cx="2665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Arial" panose="020B0604020202020204" pitchFamily="34" charset="0"/>
              </a:rPr>
              <a:t>扩展到多个时序上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1991544" y="6221071"/>
            <a:ext cx="949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一个时序下就是一个基本的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MLP</a:t>
            </a:r>
            <a:r>
              <a:rPr lang="zh-CN" altLang="en-US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，只不过</a:t>
            </a: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个</a:t>
            </a: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MLP</a:t>
            </a:r>
            <a:r>
              <a:rPr lang="zh-CN" altLang="en-US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共享了参数</a:t>
            </a: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. </a:t>
            </a:r>
            <a:r>
              <a:rPr lang="zh-CN" altLang="en-US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我们称这个</a:t>
            </a: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MLP</a:t>
            </a:r>
            <a:r>
              <a:rPr lang="zh-CN" altLang="en-US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为</a:t>
            </a: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RNN cell.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9601284" y="1975173"/>
            <a:ext cx="0" cy="1367392"/>
          </a:xfrm>
          <a:prstGeom prst="straightConnector1">
            <a:avLst/>
          </a:prstGeom>
          <a:ln w="1333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副标题 2"/>
          <p:cNvSpPr txBox="1"/>
          <p:nvPr/>
        </p:nvSpPr>
        <p:spPr>
          <a:xfrm>
            <a:off x="972818" y="1456054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2.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  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Recurrent Neural Network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54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Neural models for NLP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04766" y="19382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Adobe 楷体 Std R" panose="02020400000000000000" pitchFamily="18" charset="-122"/>
                <a:cs typeface="Arial" panose="020B0604020202020204" pitchFamily="34" charset="0"/>
              </a:rPr>
              <a:t>Example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187789" y="2307295"/>
            <a:ext cx="77963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646464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输入句子</a:t>
            </a:r>
            <a:r>
              <a:rPr lang="en-US" altLang="zh-CN" b="0" i="0" dirty="0">
                <a:solidFill>
                  <a:srgbClr val="646464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:  </a:t>
            </a:r>
            <a:r>
              <a:rPr lang="en-US" altLang="zh-CN" dirty="0">
                <a:solidFill>
                  <a:srgbClr val="646464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solidFill>
                  <a:srgbClr val="646464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646464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am feeling quite sick about it</a:t>
            </a:r>
          </a:p>
          <a:p>
            <a:pPr lvl="1"/>
            <a:r>
              <a:rPr lang="zh-CN" altLang="en-US" dirty="0">
                <a:solidFill>
                  <a:srgbClr val="646464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共</a:t>
            </a:r>
            <a:r>
              <a:rPr lang="en-US" altLang="zh-CN" dirty="0">
                <a:solidFill>
                  <a:srgbClr val="646464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7</a:t>
            </a:r>
            <a:r>
              <a:rPr lang="zh-CN" altLang="en-US" dirty="0">
                <a:solidFill>
                  <a:srgbClr val="646464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个词，所以</a:t>
            </a:r>
            <a:r>
              <a:rPr lang="en-US" altLang="zh-CN" dirty="0">
                <a:solidFill>
                  <a:srgbClr val="646464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RNN</a:t>
            </a:r>
            <a:r>
              <a:rPr lang="zh-CN" altLang="en-US" dirty="0">
                <a:solidFill>
                  <a:srgbClr val="646464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的时序长度</a:t>
            </a:r>
            <a:r>
              <a:rPr lang="en-US" altLang="zh-CN" dirty="0">
                <a:solidFill>
                  <a:srgbClr val="646464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solidFill>
                  <a:srgbClr val="646464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为</a:t>
            </a:r>
            <a:r>
              <a:rPr lang="en-US" altLang="zh-CN" dirty="0">
                <a:solidFill>
                  <a:srgbClr val="646464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7.</a:t>
            </a:r>
            <a:endParaRPr lang="zh-CN" altLang="en-US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87154" y="2953210"/>
            <a:ext cx="7796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646464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句子对应的</a:t>
            </a:r>
            <a:r>
              <a:rPr lang="en-US" altLang="zh-CN" b="0" i="0" dirty="0">
                <a:solidFill>
                  <a:srgbClr val="646464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embeddings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：</a:t>
            </a:r>
            <a:endParaRPr lang="zh-CN" altLang="en-US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50" y="1348105"/>
            <a:ext cx="5817235" cy="25647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599" y="3056743"/>
            <a:ext cx="2209524" cy="96190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186519" y="4122346"/>
            <a:ext cx="77963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646464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运行</a:t>
            </a:r>
            <a:r>
              <a:rPr lang="en-US" altLang="zh-CN" b="0" i="0" dirty="0">
                <a:solidFill>
                  <a:srgbClr val="646464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RNN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：每个时序</a:t>
            </a:r>
            <a:r>
              <a:rPr lang="en-US" altLang="zh-CN" b="0" i="0" dirty="0">
                <a:solidFill>
                  <a:srgbClr val="646464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t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下，</a:t>
            </a:r>
            <a:r>
              <a:rPr lang="en-US" altLang="zh-CN" b="0" i="0" dirty="0">
                <a:solidFill>
                  <a:srgbClr val="646464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MLP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以对应的</a:t>
            </a:r>
            <a:r>
              <a:rPr lang="en-US" altLang="zh-CN" b="0" i="0" dirty="0">
                <a:solidFill>
                  <a:srgbClr val="646464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t-</a:t>
            </a:r>
            <a:r>
              <a:rPr lang="en-US" altLang="zh-CN" b="0" i="0" dirty="0" err="1">
                <a:solidFill>
                  <a:srgbClr val="646464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th</a:t>
            </a:r>
            <a:r>
              <a:rPr lang="en-US" altLang="zh-CN" b="0" i="0" dirty="0">
                <a:solidFill>
                  <a:srgbClr val="646464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 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词向量为输入，输出对应的表征</a:t>
            </a:r>
            <a:r>
              <a:rPr lang="zh-CN" altLang="en-US" dirty="0">
                <a:solidFill>
                  <a:srgbClr val="646464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向量</a:t>
            </a:r>
            <a:r>
              <a:rPr lang="en-US" altLang="zh-CN" b="1" i="0" dirty="0" err="1">
                <a:solidFill>
                  <a:srgbClr val="646464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b="0" i="0" dirty="0" err="1">
                <a:solidFill>
                  <a:srgbClr val="646464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_i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，同时其隐状态</a:t>
            </a:r>
            <a:r>
              <a:rPr lang="en-US" altLang="zh-CN" b="0" i="0" dirty="0" err="1">
                <a:solidFill>
                  <a:srgbClr val="646464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h_t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将会传递到下一个时序</a:t>
            </a:r>
            <a:r>
              <a:rPr lang="en-US" altLang="zh-CN" b="0" i="0" dirty="0">
                <a:solidFill>
                  <a:srgbClr val="646464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(t+1)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进一步进行运算。</a:t>
            </a:r>
            <a:r>
              <a:rPr lang="zh-CN" altLang="en-US" dirty="0">
                <a:solidFill>
                  <a:srgbClr val="646464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每一步都能输出一个表征向量</a:t>
            </a:r>
            <a:r>
              <a:rPr lang="en-US" altLang="zh-CN" b="1" dirty="0" err="1">
                <a:solidFill>
                  <a:srgbClr val="646464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dirty="0" err="1">
                <a:solidFill>
                  <a:srgbClr val="646464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_i</a:t>
            </a:r>
            <a:r>
              <a:rPr lang="zh-CN" altLang="en-US" dirty="0">
                <a:solidFill>
                  <a:srgbClr val="646464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，所以对于本句子，共能输出</a:t>
            </a:r>
            <a:r>
              <a:rPr lang="en-US" altLang="zh-CN" dirty="0">
                <a:solidFill>
                  <a:srgbClr val="646464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7</a:t>
            </a:r>
            <a:r>
              <a:rPr lang="zh-CN" altLang="en-US" dirty="0">
                <a:solidFill>
                  <a:srgbClr val="646464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个表征向量，以及最终时序下的隐状态向量</a:t>
            </a:r>
            <a:r>
              <a:rPr lang="en-US" altLang="zh-CN" dirty="0" err="1">
                <a:solidFill>
                  <a:srgbClr val="646464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h_t</a:t>
            </a:r>
            <a:r>
              <a:rPr lang="zh-CN" altLang="en-US" dirty="0">
                <a:solidFill>
                  <a:srgbClr val="646464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。</a:t>
            </a:r>
            <a:endParaRPr lang="en-US" altLang="zh-CN" b="0" i="0" dirty="0">
              <a:solidFill>
                <a:srgbClr val="646464"/>
              </a:solidFill>
              <a:effectLst/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86519" y="5495379"/>
            <a:ext cx="77963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646464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后续：得到</a:t>
            </a:r>
            <a:r>
              <a:rPr lang="en-US" altLang="zh-CN" b="0" i="0" dirty="0">
                <a:solidFill>
                  <a:srgbClr val="646464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t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个</a:t>
            </a:r>
            <a:r>
              <a:rPr lang="zh-CN" altLang="en-US" dirty="0">
                <a:solidFill>
                  <a:srgbClr val="646464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表征向量</a:t>
            </a:r>
            <a:r>
              <a:rPr lang="en-US" altLang="zh-CN" b="1" dirty="0" err="1">
                <a:solidFill>
                  <a:srgbClr val="646464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dirty="0" err="1">
                <a:solidFill>
                  <a:srgbClr val="646464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_i</a:t>
            </a:r>
            <a:r>
              <a:rPr lang="zh-CN" altLang="en-US" dirty="0">
                <a:solidFill>
                  <a:srgbClr val="646464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和一个隐状态向量</a:t>
            </a:r>
            <a:r>
              <a:rPr lang="en-US" altLang="zh-CN" dirty="0" err="1">
                <a:solidFill>
                  <a:srgbClr val="646464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h_t</a:t>
            </a:r>
            <a:r>
              <a:rPr lang="zh-CN" altLang="en-US" dirty="0">
                <a:solidFill>
                  <a:srgbClr val="646464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，进一步通过分类器可以得到分类结果</a:t>
            </a:r>
            <a:r>
              <a:rPr lang="en-US" altLang="zh-CN" dirty="0">
                <a:solidFill>
                  <a:srgbClr val="646464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6" name="副标题 2"/>
          <p:cNvSpPr txBox="1"/>
          <p:nvPr/>
        </p:nvSpPr>
        <p:spPr>
          <a:xfrm>
            <a:off x="972818" y="1456054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2.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  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Recurrent Neural Network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55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Neural models for NLP</a:t>
            </a:r>
          </a:p>
        </p:txBody>
      </p:sp>
      <p:sp>
        <p:nvSpPr>
          <p:cNvPr id="3" name="副标题 2"/>
          <p:cNvSpPr txBox="1"/>
          <p:nvPr/>
        </p:nvSpPr>
        <p:spPr>
          <a:xfrm>
            <a:off x="972818" y="1456054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2.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  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Recurrent Neural Network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075" y="1456127"/>
            <a:ext cx="6442915" cy="199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668" y="3743049"/>
            <a:ext cx="609600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6662600" y="3335124"/>
            <a:ext cx="21185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Arial" panose="020B0604020202020204" pitchFamily="34" charset="0"/>
                <a:ea typeface="Adobe 楷体 Std R" panose="02020400000000000000" pitchFamily="18" charset="-122"/>
                <a:cs typeface="Arial" panose="020B0604020202020204" pitchFamily="34" charset="0"/>
              </a:rPr>
              <a:t>GRU cell</a:t>
            </a:r>
            <a:endParaRPr lang="zh-CN" altLang="en-US" sz="1400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" t="22245" r="66701" b="7283"/>
          <a:stretch>
            <a:fillRect/>
          </a:stretch>
        </p:blipFill>
        <p:spPr>
          <a:xfrm>
            <a:off x="1104626" y="3631924"/>
            <a:ext cx="3657601" cy="242288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149951" y="5747793"/>
            <a:ext cx="21185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Arial" panose="020B0604020202020204" pitchFamily="34" charset="0"/>
                <a:ea typeface="Adobe 楷体 Std R" panose="02020400000000000000" pitchFamily="18" charset="-122"/>
                <a:cs typeface="Arial" panose="020B0604020202020204" pitchFamily="34" charset="0"/>
              </a:rPr>
              <a:t>RNN cell</a:t>
            </a:r>
            <a:endParaRPr lang="zh-CN" altLang="en-US" sz="1400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0750" y="6197327"/>
            <a:ext cx="2626621" cy="3618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08741" y="2403944"/>
            <a:ext cx="62390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ea typeface="Adobe 楷体 Std R" panose="02020400000000000000" pitchFamily="18" charset="-122"/>
                <a:cs typeface="Arial" panose="020B0604020202020204" pitchFamily="34" charset="0"/>
              </a:rPr>
              <a:t>Vanilla RNN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231F20"/>
                </a:solidFill>
                <a:latin typeface="Arial" panose="020B0604020202020204" pitchFamily="34" charset="0"/>
                <a:ea typeface="Adobe 楷体 Std R" panose="02020400000000000000" pitchFamily="18" charset="-122"/>
                <a:cs typeface="Arial" panose="020B0604020202020204" pitchFamily="34" charset="0"/>
              </a:rPr>
              <a:t>RNN + gate mechanism:</a:t>
            </a:r>
            <a:endParaRPr lang="en-US" altLang="zh-CN" sz="2000" b="0" i="0" dirty="0">
              <a:solidFill>
                <a:srgbClr val="231F20"/>
              </a:solidFill>
              <a:effectLst/>
              <a:latin typeface="Arial" panose="020B0604020202020204" pitchFamily="34" charset="0"/>
              <a:ea typeface="Adobe 楷体 Std R" panose="02020400000000000000" pitchFamily="18" charset="-122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CN" sz="20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ea typeface="Adobe 楷体 Std R" panose="02020400000000000000" pitchFamily="18" charset="-122"/>
                <a:cs typeface="Arial" panose="020B0604020202020204" pitchFamily="34" charset="0"/>
              </a:rPr>
              <a:t>GRU: Gated Recurrent Unit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CN" sz="20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ea typeface="Adobe 楷体 Std R" panose="02020400000000000000" pitchFamily="18" charset="-122"/>
                <a:cs typeface="Arial" panose="020B0604020202020204" pitchFamily="34" charset="0"/>
              </a:rPr>
              <a:t>LSTM: Long Short Term Memory</a:t>
            </a:r>
            <a:endParaRPr lang="zh-CN" altLang="en-US" sz="2000" dirty="0">
              <a:latin typeface="Arial" panose="020B0604020202020204" pitchFamily="34" charset="0"/>
              <a:ea typeface="Adobe 楷体 Std R" panose="02020400000000000000" pitchFamily="18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6183" y="19276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ea typeface="Adobe 楷体 Std R" panose="02020400000000000000" pitchFamily="18" charset="-122"/>
                <a:cs typeface="Arial" panose="020B0604020202020204" pitchFamily="34" charset="0"/>
              </a:rPr>
              <a:t>常见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ea typeface="Adobe 楷体 Std R" panose="02020400000000000000" pitchFamily="18" charset="-122"/>
                <a:cs typeface="Arial" panose="020B0604020202020204" pitchFamily="34" charset="0"/>
              </a:rPr>
              <a:t>RNN</a:t>
            </a:r>
            <a:r>
              <a:rPr lang="zh-CN" altLang="en-US" sz="1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ea typeface="Adobe 楷体 Std R" panose="02020400000000000000" pitchFamily="18" charset="-122"/>
                <a:cs typeface="Arial" panose="020B0604020202020204" pitchFamily="34" charset="0"/>
              </a:rPr>
              <a:t>模型：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t="9745" r="10436" b="56120"/>
          <a:stretch>
            <a:fillRect/>
          </a:stretch>
        </p:blipFill>
        <p:spPr>
          <a:xfrm>
            <a:off x="629034" y="4497218"/>
            <a:ext cx="10898372" cy="225410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56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Neural models for NLP</a:t>
            </a:r>
          </a:p>
        </p:txBody>
      </p:sp>
      <p:sp>
        <p:nvSpPr>
          <p:cNvPr id="3" name="副标题 2"/>
          <p:cNvSpPr txBox="1"/>
          <p:nvPr/>
        </p:nvSpPr>
        <p:spPr>
          <a:xfrm>
            <a:off x="972818" y="1456054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3.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Attention mechanism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04835" y="1895953"/>
            <a:ext cx="10607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ea typeface="Adobe 楷体 Std R" panose="02020400000000000000" pitchFamily="18" charset="-122"/>
                <a:cs typeface="Arial" panose="020B0604020202020204" pitchFamily="34" charset="0"/>
              </a:rPr>
              <a:t>动机：不是所有的输入都有相同的作用，我们只让模型更关注于与任务关系最为紧密的元素即可，从而节省计算资源并且提升信息利用率。</a:t>
            </a:r>
            <a:endParaRPr lang="zh-CN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2" t="897" r="5020" b="12895"/>
          <a:stretch>
            <a:fillRect/>
          </a:stretch>
        </p:blipFill>
        <p:spPr bwMode="auto">
          <a:xfrm>
            <a:off x="2157943" y="2763108"/>
            <a:ext cx="9137319" cy="165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57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Neural models for NLP</a:t>
            </a:r>
          </a:p>
        </p:txBody>
      </p:sp>
      <p:sp>
        <p:nvSpPr>
          <p:cNvPr id="3" name="副标题 2"/>
          <p:cNvSpPr txBox="1"/>
          <p:nvPr/>
        </p:nvSpPr>
        <p:spPr>
          <a:xfrm>
            <a:off x="972818" y="1456054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3.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Attention mechanism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39332" y="2053211"/>
            <a:ext cx="10826603" cy="1121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给定</a:t>
            </a:r>
            <a:r>
              <a:rPr lang="en-US" altLang="zh-CN" sz="1800" b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N </a:t>
            </a:r>
            <a:r>
              <a:rPr lang="zh-CN" altLang="en-US" sz="1800" b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个输入信息                                     ，以及和任务相关的查询向量</a:t>
            </a:r>
            <a:r>
              <a:rPr lang="en-US" altLang="zh-CN" sz="1800" b="1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q</a:t>
            </a:r>
            <a:r>
              <a:rPr lang="en-US" altLang="zh-CN" sz="1800" b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b="0" dirty="0">
              <a:solidFill>
                <a:srgbClr val="231F20"/>
              </a:solidFill>
              <a:effectLst/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计算出</a:t>
            </a:r>
            <a:r>
              <a:rPr lang="en-US" altLang="zh-CN" sz="1800" b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N</a:t>
            </a:r>
            <a:r>
              <a:rPr lang="zh-CN" altLang="en-US" sz="1800" b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个元素的“任务贡献度分布”或“注意力分布”：</a:t>
            </a:r>
            <a:endParaRPr lang="zh-CN" altLang="en-US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089" y="2074273"/>
            <a:ext cx="2221843" cy="3325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819" y="3486110"/>
            <a:ext cx="2552539" cy="168866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441" y="3914904"/>
            <a:ext cx="948551" cy="373257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702594" y="3935721"/>
            <a:ext cx="5536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31F20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：注意力打分函数，衡量</a:t>
            </a:r>
            <a:r>
              <a:rPr lang="en-US" altLang="zh-CN" dirty="0">
                <a:solidFill>
                  <a:srgbClr val="231F20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x</a:t>
            </a:r>
            <a:r>
              <a:rPr lang="zh-CN" altLang="en-US" dirty="0">
                <a:solidFill>
                  <a:srgbClr val="231F20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与</a:t>
            </a:r>
            <a:r>
              <a:rPr lang="en-US" altLang="zh-CN" dirty="0">
                <a:solidFill>
                  <a:srgbClr val="231F20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q</a:t>
            </a:r>
            <a:r>
              <a:rPr lang="zh-CN" altLang="en-US" dirty="0">
                <a:solidFill>
                  <a:srgbClr val="231F20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的“匹配程度”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594" y="4578683"/>
            <a:ext cx="5773398" cy="197683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58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Neural models for NLP</a:t>
            </a:r>
          </a:p>
        </p:txBody>
      </p:sp>
      <p:sp>
        <p:nvSpPr>
          <p:cNvPr id="3" name="副标题 2"/>
          <p:cNvSpPr txBox="1"/>
          <p:nvPr/>
        </p:nvSpPr>
        <p:spPr>
          <a:xfrm>
            <a:off x="972818" y="1456054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3.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Attention mechanism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91027" y="2404230"/>
            <a:ext cx="6131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计算出</a:t>
            </a:r>
            <a:r>
              <a:rPr lang="en-US" altLang="zh-CN" sz="1800" b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N</a:t>
            </a:r>
            <a:r>
              <a:rPr lang="zh-CN" altLang="en-US" sz="1800" b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个元素表征的加权平均，为最终表征：</a:t>
            </a:r>
            <a:endParaRPr lang="zh-CN" altLang="en-US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122" y="3390030"/>
            <a:ext cx="2666847" cy="121066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574" y="1583364"/>
            <a:ext cx="4318066" cy="445758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59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Neural models for NLP</a:t>
            </a:r>
          </a:p>
        </p:txBody>
      </p:sp>
      <p:sp>
        <p:nvSpPr>
          <p:cNvPr id="3" name="副标题 2"/>
          <p:cNvSpPr txBox="1"/>
          <p:nvPr/>
        </p:nvSpPr>
        <p:spPr>
          <a:xfrm>
            <a:off x="972818" y="1456054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4.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Sequence-to-sequence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31905" y="1827357"/>
            <a:ext cx="10128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Sequence-to-sequence (seq2seq)</a:t>
            </a:r>
            <a:r>
              <a:rPr lang="zh-CN" altLang="en-US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即一种异步序列学习模式，或编码器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解码器（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Encoder-Decoder</a:t>
            </a:r>
            <a:r>
              <a:rPr lang="zh-CN" altLang="en-US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）结构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76427" y="4275730"/>
            <a:ext cx="10390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 i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 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Sequence-to-sequence: </a:t>
            </a:r>
            <a:r>
              <a:rPr lang="zh-CN" altLang="en-US" dirty="0"/>
              <a:t>输入序列和输出序列不需要有严格的对应关系，也不需要保持相同的长度 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076427" y="2212736"/>
            <a:ext cx="10128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 i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RNN: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输入序列和输出序列有严格的对应关系，保持相同的长度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即同步序列到序列学习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623" y="4645062"/>
            <a:ext cx="9193619" cy="20272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983" y="2597722"/>
            <a:ext cx="4261872" cy="166235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7.1 </a:t>
            </a:r>
            <a:r>
              <a:rPr lang="zh-CN" altLang="en-US" dirty="0"/>
              <a:t>自然语言处理概述</a:t>
            </a:r>
            <a:r>
              <a:rPr lang="en-US" altLang="zh-CN" dirty="0"/>
              <a:t>-</a:t>
            </a:r>
            <a:r>
              <a:rPr lang="zh-CN" altLang="en-US" sz="2400" dirty="0">
                <a:solidFill>
                  <a:srgbClr val="0606FA"/>
                </a:solidFill>
              </a:rPr>
              <a:t>基本概念</a:t>
            </a:r>
            <a:endParaRPr lang="zh-CN" altLang="en-US" dirty="0"/>
          </a:p>
        </p:txBody>
      </p:sp>
      <p:sp>
        <p:nvSpPr>
          <p:cNvPr id="4" name="副标题 2"/>
          <p:cNvSpPr txBox="1"/>
          <p:nvPr/>
        </p:nvSpPr>
        <p:spPr>
          <a:xfrm>
            <a:off x="1004568" y="1363344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What is Natural Language Processing(NLP)?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515" y="2035749"/>
            <a:ext cx="7960510" cy="4334231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6</a:t>
            </a:fld>
            <a:endParaRPr lang="en-US" altLang="zh-CN" dirty="0"/>
          </a:p>
        </p:txBody>
      </p:sp>
    </p:spTree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60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Neural models for NLP</a:t>
            </a:r>
          </a:p>
        </p:txBody>
      </p:sp>
      <p:sp>
        <p:nvSpPr>
          <p:cNvPr id="3" name="副标题 2"/>
          <p:cNvSpPr txBox="1"/>
          <p:nvPr/>
        </p:nvSpPr>
        <p:spPr>
          <a:xfrm>
            <a:off x="972818" y="1456054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4.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Sequence-to-sequence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47" y="1525322"/>
            <a:ext cx="10612052" cy="234005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132416" y="2389218"/>
            <a:ext cx="5193955" cy="1576721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50040" y="1606084"/>
            <a:ext cx="5170759" cy="2252201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83611" y="4262147"/>
            <a:ext cx="3628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编码器，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Encoder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8135638" y="4232747"/>
            <a:ext cx="3911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解码器，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Decoder: </a:t>
            </a:r>
            <a:r>
              <a:rPr lang="zh-CN" altLang="en-US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通常采用非线性的自回归模型 </a:t>
            </a:r>
            <a:br>
              <a:rPr lang="zh-CN" altLang="en-US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</a:br>
            <a:endParaRPr lang="zh-CN" altLang="en-US" sz="1800" b="0" i="0" dirty="0">
              <a:solidFill>
                <a:srgbClr val="231F20"/>
              </a:solidFill>
              <a:effectLst/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3742660" y="4486940"/>
            <a:ext cx="1456661" cy="10951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5624624" y="4658763"/>
            <a:ext cx="2424223" cy="9233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431119" y="5715001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GRU, LSTM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305944" y="1905189"/>
            <a:ext cx="211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Seq2seq</a:t>
            </a:r>
            <a:r>
              <a:rPr lang="zh-CN" altLang="en-US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结构模型</a:t>
            </a:r>
            <a:endParaRPr lang="zh-CN" altLang="en-US" dirty="0"/>
          </a:p>
        </p:txBody>
      </p:sp>
      <p:sp>
        <p:nvSpPr>
          <p:cNvPr id="29" name="副标题 2"/>
          <p:cNvSpPr txBox="1"/>
          <p:nvPr/>
        </p:nvSpPr>
        <p:spPr>
          <a:xfrm>
            <a:off x="1132203" y="1448434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4.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Sequence-to-sequence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61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Neural models for NLP</a:t>
            </a:r>
          </a:p>
        </p:txBody>
      </p:sp>
      <p:sp>
        <p:nvSpPr>
          <p:cNvPr id="3" name="副标题 2"/>
          <p:cNvSpPr txBox="1"/>
          <p:nvPr/>
        </p:nvSpPr>
        <p:spPr>
          <a:xfrm>
            <a:off x="972818" y="1456054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4.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Sequence-to-sequence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757" y="2579060"/>
            <a:ext cx="6858000" cy="34861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76429" y="1919159"/>
            <a:ext cx="4676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Attention-based Seq2seq</a:t>
            </a:r>
            <a:r>
              <a:rPr lang="zh-CN" altLang="en-US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model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62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Neural models for NLP</a:t>
            </a:r>
          </a:p>
        </p:txBody>
      </p:sp>
      <p:sp>
        <p:nvSpPr>
          <p:cNvPr id="3" name="副标题 2"/>
          <p:cNvSpPr txBox="1"/>
          <p:nvPr/>
        </p:nvSpPr>
        <p:spPr>
          <a:xfrm>
            <a:off x="972818" y="1456054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5.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Embeddings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98517" y="2191775"/>
            <a:ext cx="9359478" cy="4661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神经网络语言模型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for</a:t>
            </a:r>
            <a:r>
              <a:rPr lang="zh-CN" altLang="en-US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静态词向量</a:t>
            </a:r>
            <a:endParaRPr lang="en-US" altLang="zh-CN" sz="1800" b="0" i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Neural Network Language Model </a:t>
            </a:r>
            <a:r>
              <a:rPr lang="zh-CN" altLang="en-US" sz="1400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，</a:t>
            </a:r>
            <a:r>
              <a:rPr lang="en-US" altLang="zh-CN" sz="1400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NNLM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Log-Bilinear Language Model</a:t>
            </a:r>
            <a:r>
              <a:rPr lang="zh-CN" altLang="en-US" sz="1400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， </a:t>
            </a:r>
            <a:r>
              <a:rPr lang="en-US" altLang="zh-CN" sz="1400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LBL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Recurrent Neural Network based Language Model</a:t>
            </a:r>
            <a:r>
              <a:rPr lang="zh-CN" altLang="en-US" sz="1400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，</a:t>
            </a:r>
            <a:r>
              <a:rPr lang="en-US" altLang="zh-CN" sz="1400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RNNLM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C&amp;W Language Model</a:t>
            </a:r>
            <a:endParaRPr lang="zh-CN" altLang="en-US" sz="1400" dirty="0">
              <a:solidFill>
                <a:srgbClr val="231F20"/>
              </a:solidFill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CBOW(Continuous Bag-of-Words)</a:t>
            </a:r>
            <a:r>
              <a:rPr lang="zh-CN" altLang="en-US" sz="1400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and</a:t>
            </a:r>
            <a:r>
              <a:rPr lang="zh-CN" altLang="en-US" sz="1400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Skip-gram</a:t>
            </a:r>
          </a:p>
          <a:p>
            <a:pPr>
              <a:lnSpc>
                <a:spcPct val="150000"/>
              </a:lnSpc>
            </a:pPr>
            <a:endParaRPr lang="en-US" altLang="zh-CN" sz="800" b="0" i="0" dirty="0">
              <a:solidFill>
                <a:srgbClr val="231F20"/>
              </a:solidFill>
              <a:effectLst/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神经网络语言模型</a:t>
            </a:r>
            <a:r>
              <a:rPr lang="en-US" altLang="zh-CN" sz="1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动态词向量</a:t>
            </a: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预训练上下文词表征</a:t>
            </a: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，又称新一代词表征</a:t>
            </a:r>
            <a:endParaRPr lang="en-US" altLang="zh-CN" dirty="0">
              <a:solidFill>
                <a:srgbClr val="231F20"/>
              </a:solidFill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ELMo</a:t>
            </a:r>
            <a:endParaRPr lang="en-US" altLang="zh-CN" sz="1400" dirty="0">
              <a:solidFill>
                <a:srgbClr val="231F20"/>
              </a:solidFill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GPT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BERT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ERNIE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XLNET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55346" y="1857611"/>
            <a:ext cx="943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231F20"/>
                </a:solidFill>
                <a:effectLst/>
                <a:latin typeface="Adobe 楷体 Std R" panose="02020400000000000000" pitchFamily="18" charset="-122"/>
                <a:ea typeface="Adobe 楷体 Std R" panose="02020400000000000000" pitchFamily="18" charset="-122"/>
              </a:rPr>
              <a:t>词向量是神经网络语言模型的副产品，那么有哪些种类的神经网络语言模型？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985543" y="5046348"/>
            <a:ext cx="6096000" cy="16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ALBERT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RoBERTa</a:t>
            </a:r>
            <a:endParaRPr lang="en-US" altLang="zh-CN" sz="1400" dirty="0">
              <a:solidFill>
                <a:srgbClr val="231F20"/>
              </a:solidFill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ELECTRA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Big Bird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…</a:t>
            </a:r>
          </a:p>
        </p:txBody>
      </p:sp>
    </p:spTree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63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Neural models for NLP</a:t>
            </a:r>
          </a:p>
        </p:txBody>
      </p:sp>
      <p:sp>
        <p:nvSpPr>
          <p:cNvPr id="3" name="副标题 2"/>
          <p:cNvSpPr txBox="1"/>
          <p:nvPr/>
        </p:nvSpPr>
        <p:spPr>
          <a:xfrm>
            <a:off x="972818" y="1456054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5.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Embeddings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55017" y="1774426"/>
            <a:ext cx="943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Neural Network Language Model </a:t>
            </a:r>
            <a:r>
              <a:rPr lang="zh-CN" altLang="en-US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NNLM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217" y="1807778"/>
            <a:ext cx="4666638" cy="407280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79116" y="2545607"/>
            <a:ext cx="609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（自回归）神经网络语言模型学习目标？最大化预测词的似然概率：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255" y="3326399"/>
            <a:ext cx="4250497" cy="8607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5" y="4320944"/>
            <a:ext cx="6938100" cy="108861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73040" y="4065321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其中：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46178" y="5843776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马尔科夫假设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3497207" y="5134707"/>
            <a:ext cx="0" cy="61546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64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Neural models for NLP</a:t>
            </a:r>
          </a:p>
        </p:txBody>
      </p:sp>
      <p:sp>
        <p:nvSpPr>
          <p:cNvPr id="3" name="副标题 2"/>
          <p:cNvSpPr txBox="1"/>
          <p:nvPr/>
        </p:nvSpPr>
        <p:spPr>
          <a:xfrm>
            <a:off x="972818" y="1456054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5.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Embeddings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665" y="76200"/>
            <a:ext cx="4310428" cy="6591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88318" y="2403973"/>
            <a:ext cx="6097464" cy="333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主要任务：</a:t>
            </a:r>
            <a:endParaRPr lang="en-US" altLang="zh-CN" b="0" i="0" dirty="0">
              <a:solidFill>
                <a:srgbClr val="1A1A1A"/>
              </a:solidFill>
              <a:effectLst/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词性标注 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(POS)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、</a:t>
            </a:r>
            <a:endParaRPr lang="en-US" altLang="zh-CN" b="0" i="0" dirty="0">
              <a:solidFill>
                <a:srgbClr val="1A1A1A"/>
              </a:solidFill>
              <a:effectLst/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短语识别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(CHUNK)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、</a:t>
            </a:r>
            <a:endParaRPr lang="en-US" altLang="zh-CN" b="0" i="0" dirty="0">
              <a:solidFill>
                <a:srgbClr val="1A1A1A"/>
              </a:solidFill>
              <a:effectLst/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命名实体识别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(NER) 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、</a:t>
            </a:r>
            <a:endParaRPr lang="en-US" altLang="zh-CN" b="0" i="0" dirty="0">
              <a:solidFill>
                <a:srgbClr val="1A1A1A"/>
              </a:solidFill>
              <a:effectLst/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语义角色标注 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(SRL)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得到副产品：词向量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288367" y="2034776"/>
            <a:ext cx="943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C&amp;W Language Model</a:t>
            </a:r>
          </a:p>
        </p:txBody>
      </p:sp>
    </p:spTree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65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Neural models for NLP</a:t>
            </a:r>
          </a:p>
        </p:txBody>
      </p:sp>
      <p:sp>
        <p:nvSpPr>
          <p:cNvPr id="3" name="副标题 2"/>
          <p:cNvSpPr txBox="1"/>
          <p:nvPr/>
        </p:nvSpPr>
        <p:spPr>
          <a:xfrm>
            <a:off x="972818" y="1456054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5.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Embeddings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55017" y="1915396"/>
            <a:ext cx="943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CBOW and Skip-gram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44" y="2284534"/>
            <a:ext cx="2765913" cy="35579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447" y="2015802"/>
            <a:ext cx="2743200" cy="382365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242310" y="6165453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常用的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word2vec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预训练词向量的出处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3954145" y="5839461"/>
            <a:ext cx="986155" cy="2901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5491730" y="5839461"/>
            <a:ext cx="1736090" cy="3257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66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Neural models for NLP</a:t>
            </a:r>
          </a:p>
        </p:txBody>
      </p:sp>
      <p:sp>
        <p:nvSpPr>
          <p:cNvPr id="3" name="副标题 2"/>
          <p:cNvSpPr txBox="1"/>
          <p:nvPr/>
        </p:nvSpPr>
        <p:spPr>
          <a:xfrm>
            <a:off x="972818" y="1456054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5.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Embeddings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55017" y="1941431"/>
            <a:ext cx="943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ELMo</a:t>
            </a:r>
            <a:endParaRPr lang="en-US" altLang="zh-CN" dirty="0">
              <a:solidFill>
                <a:srgbClr val="231F20"/>
              </a:solidFill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85875" y="2526265"/>
            <a:ext cx="60974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1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层字级别的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2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层词级别的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LSTM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，</a:t>
            </a:r>
            <a:endParaRPr lang="en-US" altLang="zh-CN" b="0" i="0" dirty="0">
              <a:solidFill>
                <a:srgbClr val="1A1A1A"/>
              </a:solidFill>
              <a:effectLst/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每一层</a:t>
            </a:r>
            <a:r>
              <a:rPr lang="en-US" altLang="zh-CN" b="1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LSTM</a:t>
            </a:r>
            <a:r>
              <a:rPr lang="zh-CN" altLang="en-US" b="1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都有分别前向和后向</a:t>
            </a:r>
            <a:r>
              <a:rPr lang="en-US" altLang="zh-CN" b="1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2</a:t>
            </a:r>
            <a:r>
              <a:rPr lang="zh-CN" altLang="en-US" b="1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组，但不是像普通</a:t>
            </a:r>
            <a:r>
              <a:rPr lang="en-US" altLang="zh-CN" b="1" i="0" dirty="0" err="1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BiLSTM</a:t>
            </a:r>
            <a:r>
              <a:rPr lang="zh-CN" altLang="en-US" b="1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直接对应拼接，而是</a:t>
            </a:r>
            <a:r>
              <a:rPr lang="zh-CN" altLang="en-US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两个独立的单向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LSTM</a:t>
            </a:r>
            <a:r>
              <a:rPr lang="zh-CN" altLang="en-US" b="1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实现的单向语言模型进行自回归预训练</a:t>
            </a:r>
            <a:r>
              <a:rPr lang="en-US" altLang="zh-CN" b="1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.</a:t>
            </a:r>
            <a:endParaRPr lang="en-US" altLang="zh-CN" b="1" dirty="0">
              <a:solidFill>
                <a:srgbClr val="1A1A1A"/>
              </a:solidFill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261" y="2120948"/>
            <a:ext cx="4633179" cy="3446829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285874" y="4495742"/>
            <a:ext cx="7242663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What makes </a:t>
            </a:r>
            <a:r>
              <a:rPr lang="en-US" altLang="zh-CN" b="0" i="0" dirty="0" err="1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ELMo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 more prominent than </a:t>
            </a:r>
            <a:r>
              <a:rPr lang="en-US" altLang="zh-CN" sz="1800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RNNLM?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双向语言模型，其实是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2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个单向语言模型（前向和后向）的集成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A1A1A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预训练语言庞大，比静态词向量都要大</a:t>
            </a:r>
            <a:r>
              <a:rPr lang="en-US" altLang="zh-CN" dirty="0">
                <a:solidFill>
                  <a:srgbClr val="1A1A1A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67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Neural models for NLP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665" y="1397000"/>
            <a:ext cx="9702165" cy="512381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68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Neural models for NLP</a:t>
            </a:r>
          </a:p>
        </p:txBody>
      </p:sp>
      <p:sp>
        <p:nvSpPr>
          <p:cNvPr id="3" name="副标题 2"/>
          <p:cNvSpPr txBox="1"/>
          <p:nvPr/>
        </p:nvSpPr>
        <p:spPr>
          <a:xfrm>
            <a:off x="972818" y="1456054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5.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Embeddings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77062" y="1947625"/>
            <a:ext cx="943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BERT</a:t>
            </a:r>
            <a:endParaRPr lang="en-US" altLang="zh-CN" dirty="0">
              <a:solidFill>
                <a:srgbClr val="231F20"/>
              </a:solidFill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190" y="1947545"/>
            <a:ext cx="4271010" cy="399669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232" y="3670458"/>
            <a:ext cx="5127958" cy="527447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104750" y="2833637"/>
            <a:ext cx="6833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自编码语言模型</a:t>
            </a:r>
            <a:r>
              <a:rPr lang="en-US" altLang="zh-CN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, </a:t>
            </a:r>
            <a:r>
              <a:rPr lang="zh-CN" altLang="en-US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随机</a:t>
            </a:r>
            <a:r>
              <a:rPr lang="en-US" altLang="zh-CN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mask</a:t>
            </a:r>
            <a:r>
              <a:rPr lang="zh-CN" altLang="en-US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掉一些单词，在训练过程中根据上下文对</a:t>
            </a:r>
            <a:r>
              <a:rPr lang="en-US" altLang="zh-CN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masked</a:t>
            </a:r>
            <a:r>
              <a:rPr lang="zh-CN" altLang="en-US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词进行预测，使预测概率最大化</a:t>
            </a:r>
            <a:r>
              <a:rPr lang="en-US" altLang="zh-CN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: Masked Language Model, MLM.</a:t>
            </a:r>
            <a:r>
              <a:rPr lang="zh-CN" altLang="en-US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从而迫使其充分利用双向的上下文信息</a:t>
            </a:r>
            <a:r>
              <a:rPr lang="en-US" altLang="zh-CN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.</a:t>
            </a:r>
            <a:endParaRPr lang="zh-CN" altLang="en-US" sz="1600" b="0" i="0" dirty="0">
              <a:solidFill>
                <a:srgbClr val="1A1A1A"/>
              </a:solidFill>
              <a:effectLst/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04922" y="2346016"/>
            <a:ext cx="7242663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What makes BERT so prominent</a:t>
            </a:r>
            <a:r>
              <a:rPr lang="en-US" altLang="zh-CN" sz="1800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104750" y="4179932"/>
            <a:ext cx="70360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Next Sequence Prediction</a:t>
            </a:r>
            <a:r>
              <a:rPr lang="zh-CN" altLang="en-US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，</a:t>
            </a:r>
            <a:r>
              <a:rPr lang="en-US" altLang="zh-CN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NSP. </a:t>
            </a:r>
            <a:r>
              <a:rPr lang="zh-CN" altLang="en-US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判断句子</a:t>
            </a:r>
            <a:r>
              <a:rPr lang="en-US" altLang="zh-CN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B</a:t>
            </a:r>
            <a:r>
              <a:rPr lang="zh-CN" altLang="en-US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是否是句子</a:t>
            </a:r>
            <a:r>
              <a:rPr lang="en-US" altLang="zh-CN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A</a:t>
            </a:r>
            <a:r>
              <a:rPr lang="zh-CN" altLang="en-US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的下文</a:t>
            </a:r>
            <a:r>
              <a:rPr lang="en-US" altLang="zh-CN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.</a:t>
            </a:r>
            <a:endParaRPr lang="zh-CN" altLang="en-US" sz="1600" b="0" i="0" dirty="0">
              <a:solidFill>
                <a:srgbClr val="1A1A1A"/>
              </a:solidFill>
              <a:effectLst/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104749" y="4778283"/>
            <a:ext cx="70360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Deep structure of Transformer (self-attention).</a:t>
            </a:r>
            <a:endParaRPr lang="zh-CN" altLang="en-US" sz="1600" b="0" i="0" dirty="0">
              <a:solidFill>
                <a:srgbClr val="1A1A1A"/>
              </a:solidFill>
              <a:effectLst/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04749" y="5466550"/>
            <a:ext cx="70360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预训练语言庞大</a:t>
            </a:r>
            <a:r>
              <a:rPr lang="en-US" altLang="zh-CN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.</a:t>
            </a:r>
            <a:endParaRPr lang="zh-CN" altLang="en-US" sz="1600" b="0" i="0" dirty="0">
              <a:solidFill>
                <a:srgbClr val="1A1A1A"/>
              </a:solidFill>
              <a:effectLst/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69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Neural models for NLP</a:t>
            </a:r>
          </a:p>
        </p:txBody>
      </p:sp>
      <p:sp>
        <p:nvSpPr>
          <p:cNvPr id="3" name="副标题 2"/>
          <p:cNvSpPr txBox="1"/>
          <p:nvPr/>
        </p:nvSpPr>
        <p:spPr>
          <a:xfrm>
            <a:off x="972818" y="1456054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5.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Embeddings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/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415" y="76200"/>
            <a:ext cx="4778375" cy="45440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77062" y="1985090"/>
            <a:ext cx="94378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231F2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BERT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069190" y="2851417"/>
            <a:ext cx="6833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Pre-train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069362" y="2248226"/>
            <a:ext cx="7242663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How to leverage BERT?</a:t>
            </a:r>
            <a:endParaRPr lang="en-US" altLang="zh-CN" sz="2400" dirty="0">
              <a:solidFill>
                <a:srgbClr val="231F20"/>
              </a:solidFill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>
          <a:xfrm>
            <a:off x="5523230" y="4789805"/>
            <a:ext cx="6355080" cy="17500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74418" y="4389908"/>
            <a:ext cx="6833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Fine-tune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940366" y="3276514"/>
            <a:ext cx="324111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MLM, NSP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A1A1A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基于</a:t>
            </a:r>
            <a:r>
              <a:rPr lang="en-US" altLang="zh-CN" sz="2000" dirty="0">
                <a:solidFill>
                  <a:srgbClr val="1A1A1A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10B</a:t>
            </a:r>
            <a:r>
              <a:rPr lang="zh-CN" altLang="en-US" sz="2000" dirty="0">
                <a:solidFill>
                  <a:srgbClr val="1A1A1A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级别的语料进行无监督的训练</a:t>
            </a:r>
            <a:endParaRPr lang="en-US" altLang="zh-CN" sz="2000" dirty="0">
              <a:solidFill>
                <a:srgbClr val="1A1A1A"/>
              </a:solidFill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940366" y="4911883"/>
            <a:ext cx="35828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针对不同任务与其对应的训练数据进行有监督训练</a:t>
            </a:r>
            <a:endParaRPr lang="zh-CN" altLang="en-US" sz="2000" dirty="0"/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7.1 </a:t>
            </a:r>
            <a:r>
              <a:rPr lang="zh-CN" altLang="en-US" dirty="0"/>
              <a:t>自然语言处理概述</a:t>
            </a:r>
            <a:r>
              <a:rPr lang="en-US" altLang="zh-CN" dirty="0"/>
              <a:t>-</a:t>
            </a:r>
            <a:r>
              <a:rPr lang="zh-CN" altLang="en-US" sz="2400" dirty="0">
                <a:solidFill>
                  <a:srgbClr val="0606FA"/>
                </a:solidFill>
              </a:rPr>
              <a:t>难点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7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87488" y="1511156"/>
            <a:ext cx="7632848" cy="409487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70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Deep learning programming framework</a:t>
            </a:r>
            <a:endParaRPr lang="en-US" altLang="zh-CN" sz="2400" dirty="0">
              <a:solidFill>
                <a:srgbClr val="0606FA"/>
              </a:solidFill>
              <a:sym typeface="+mn-ea"/>
            </a:endParaRPr>
          </a:p>
        </p:txBody>
      </p:sp>
      <p:sp>
        <p:nvSpPr>
          <p:cNvPr id="4" name="副标题 2"/>
          <p:cNvSpPr txBox="1"/>
          <p:nvPr/>
        </p:nvSpPr>
        <p:spPr>
          <a:xfrm>
            <a:off x="795018" y="1427479"/>
            <a:ext cx="9802649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总体分为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大类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862585" y="2347080"/>
            <a:ext cx="3364736" cy="460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Caffe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Theano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CNTK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Mxnet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Dynet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Paddle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paddle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Chainer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Deeplearning4j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3760" y="1959154"/>
            <a:ext cx="7875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底层基础框架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433885" y="2346754"/>
            <a:ext cx="3679060" cy="3462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Tensor2tensor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AllenNLP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OpenNMT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FastAI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ParlAI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39895" y="1977569"/>
            <a:ext cx="5345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高层再加工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/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应用框架</a:t>
            </a:r>
          </a:p>
        </p:txBody>
      </p:sp>
    </p:spTree>
  </p:cSld>
  <p:clrMapOvr>
    <a:masterClrMapping/>
  </p:clrMapOvr>
  <p:transition spd="med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71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Deep learning programming framework</a:t>
            </a:r>
            <a:endParaRPr lang="en-US" altLang="zh-CN" sz="2400" dirty="0">
              <a:solidFill>
                <a:srgbClr val="0606FA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83549" y="1440997"/>
            <a:ext cx="7875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底层基础框架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85" y="1810385"/>
            <a:ext cx="9738360" cy="426466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72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en-US" altLang="zh-CN" dirty="0"/>
              <a:t>7.3 </a:t>
            </a:r>
            <a:r>
              <a:rPr lang="zh-CN" altLang="en-US" dirty="0">
                <a:sym typeface="黑体" panose="02010609060101010101" pitchFamily="49" charset="-122"/>
              </a:rPr>
              <a:t>基于深度学习的NLP</a:t>
            </a:r>
            <a:r>
              <a:rPr lang="zh-CN" altLang="en-US" dirty="0"/>
              <a:t>-</a:t>
            </a:r>
            <a:r>
              <a:rPr lang="zh-CN" altLang="en-US" sz="2400" dirty="0">
                <a:solidFill>
                  <a:srgbClr val="0606FA"/>
                </a:solidFill>
                <a:sym typeface="+mn-ea"/>
              </a:rPr>
              <a:t>Deep learning programming framework</a:t>
            </a:r>
            <a:endParaRPr lang="en-US" altLang="zh-CN" sz="2400" dirty="0">
              <a:solidFill>
                <a:srgbClr val="0606FA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83549" y="1440997"/>
            <a:ext cx="7875971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高层再加工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应用框架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65" y="2238375"/>
            <a:ext cx="11201400" cy="288607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73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zh-CN" altLang="en-US" sz="2800" dirty="0">
                <a:sym typeface="+mn-ea"/>
              </a:rPr>
              <a:t>本章小结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43472" y="1418770"/>
            <a:ext cx="10369152" cy="4225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自然语言处理概述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交叉学科，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与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关系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,NLP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发展历程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任务与典型应用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任务：句法分析、语义分析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应用：机器翻译、阅读理解、问答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基于深度学习的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模型及其应用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zh-CN" altLang="en-US" sz="2800" dirty="0">
                <a:sym typeface="+mn-ea"/>
              </a:rPr>
              <a:t>参考文献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统计自然语言处理</a:t>
            </a:r>
            <a:r>
              <a:rPr lang="en-US" altLang="zh-CN" dirty="0"/>
              <a:t>》</a:t>
            </a:r>
            <a:r>
              <a:rPr lang="zh-CN" altLang="en-US" dirty="0"/>
              <a:t>（第</a:t>
            </a:r>
            <a:r>
              <a:rPr lang="en-US" altLang="zh-CN" dirty="0"/>
              <a:t>2</a:t>
            </a:r>
            <a:r>
              <a:rPr lang="zh-CN" altLang="en-US" dirty="0"/>
              <a:t>版）宗成庆</a:t>
            </a:r>
            <a:endParaRPr lang="en-US" altLang="zh-CN" dirty="0"/>
          </a:p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  </a:t>
            </a:r>
            <a:r>
              <a:rPr lang="zh-CN" altLang="en-US" dirty="0"/>
              <a:t>何晗，（附思维导图）</a:t>
            </a:r>
            <a:endParaRPr lang="en-US" altLang="zh-CN" dirty="0"/>
          </a:p>
          <a:p>
            <a:r>
              <a:rPr lang="en-US" altLang="zh-CN" dirty="0"/>
              <a:t>B</a:t>
            </a:r>
            <a:r>
              <a:rPr lang="zh-CN" altLang="en-US" dirty="0"/>
              <a:t>站 </a:t>
            </a:r>
            <a:r>
              <a:rPr lang="en-US" altLang="zh-CN" dirty="0"/>
              <a:t>NLP</a:t>
            </a:r>
            <a:r>
              <a:rPr lang="zh-CN" altLang="en-US" dirty="0"/>
              <a:t>课程视频，西湖大学张岳</a:t>
            </a:r>
            <a:endParaRPr lang="en-US" altLang="zh-CN" dirty="0"/>
          </a:p>
          <a:p>
            <a:r>
              <a:rPr lang="zh-CN" altLang="en-US" dirty="0"/>
              <a:t>面向自然语言处理的深度学习基础，邱锡鹏</a:t>
            </a:r>
            <a:endParaRPr lang="en-US" altLang="zh-CN" dirty="0"/>
          </a:p>
          <a:p>
            <a:r>
              <a:rPr lang="zh-CN" altLang="zh-CN" sz="2400" dirty="0">
                <a:cs typeface="+mn-cs"/>
              </a:rPr>
              <a:t>斯坦福大学深度学习自然语言处理课程</a:t>
            </a:r>
            <a:r>
              <a:rPr lang="en-US" altLang="zh-CN" sz="2400" dirty="0">
                <a:cs typeface="+mn-cs"/>
              </a:rPr>
              <a:t>CS224N 2019 </a:t>
            </a:r>
            <a:r>
              <a:rPr lang="zh-CN" altLang="zh-CN" sz="2400" dirty="0">
                <a:cs typeface="+mn-cs"/>
              </a:rPr>
              <a:t>全</a:t>
            </a:r>
            <a:r>
              <a:rPr lang="en-US" altLang="zh-CN" sz="2400" dirty="0">
                <a:cs typeface="+mn-cs"/>
              </a:rPr>
              <a:t>20</a:t>
            </a:r>
            <a:r>
              <a:rPr lang="zh-CN" altLang="zh-CN" sz="2400" dirty="0">
                <a:cs typeface="+mn-cs"/>
              </a:rPr>
              <a:t>个视频分享</a:t>
            </a:r>
          </a:p>
          <a:p>
            <a:r>
              <a:rPr lang="en-US" altLang="zh-CN" dirty="0"/>
              <a:t>Google AI</a:t>
            </a:r>
            <a:r>
              <a:rPr lang="zh-CN" altLang="en-US" dirty="0"/>
              <a:t> </a:t>
            </a:r>
            <a:r>
              <a:rPr lang="zh-CN" altLang="zh-CN" dirty="0"/>
              <a:t>科学家</a:t>
            </a:r>
            <a:r>
              <a:rPr lang="zh-CN" altLang="en-US" dirty="0"/>
              <a:t> </a:t>
            </a:r>
            <a:r>
              <a:rPr lang="en-US" altLang="zh-CN" dirty="0"/>
              <a:t>Jacob</a:t>
            </a:r>
            <a:r>
              <a:rPr lang="zh-CN" altLang="zh-CN" dirty="0"/>
              <a:t>《自然语言处理导论》最新经典教材，</a:t>
            </a:r>
            <a:r>
              <a:rPr lang="en-US" altLang="zh-CN" dirty="0"/>
              <a:t>Introduction to Natural Language Processing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74</a:t>
            </a:fld>
            <a:endParaRPr lang="en-US" altLang="zh-CN" dirty="0"/>
          </a:p>
        </p:txBody>
      </p:sp>
    </p:spTree>
  </p:cSld>
  <p:clrMapOvr>
    <a:masterClrMapping/>
  </p:clrMapOvr>
  <p:transition spd="med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Tx/>
              <a:buSzTx/>
              <a:buFontTx/>
              <a:defRPr/>
            </a:pPr>
            <a:r>
              <a:rPr lang="zh-CN" altLang="en-US" sz="2800" dirty="0">
                <a:sym typeface="+mn-ea"/>
              </a:rPr>
              <a:t>翻转课堂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75</a:t>
            </a:fld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032A29-B682-42B7-9AEE-D19CE2C7AD52}"/>
              </a:ext>
            </a:extLst>
          </p:cNvPr>
          <p:cNvSpPr/>
          <p:nvPr/>
        </p:nvSpPr>
        <p:spPr>
          <a:xfrm>
            <a:off x="7480183" y="1470038"/>
            <a:ext cx="408823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第四组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对抗攻击和伪造文本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谢锋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2021302181126 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王梓宇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2021302181129 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王天翔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2021302181148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第五组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机器翻译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王卓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2021302191791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樊佳磊 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2021302191420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朱正杰 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2021302181080 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第六组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语言生成模型的</a:t>
            </a:r>
            <a:r>
              <a:rPr lang="en-US" altLang="zh-CN" b="1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gan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var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蔡吉松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2021302181110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魏彦豪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2021302181190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颜利君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2021302181103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80C142-A30A-483A-9A3A-440C8B0A6DD7}"/>
              </a:ext>
            </a:extLst>
          </p:cNvPr>
          <p:cNvSpPr/>
          <p:nvPr/>
        </p:nvSpPr>
        <p:spPr>
          <a:xfrm>
            <a:off x="732639" y="1470038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第一组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NLP For Security: Malicious Language Processing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向兴旺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2021302181097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谢宇轩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2021302191885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第二组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Adversarial Attacks and Defenses in Natural Language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佘添翼 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2021302181159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刘蔚峰 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2021302181075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蔡艳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2021302181013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第三组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机器翻译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李书砚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2021302181194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张智洋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2021302181196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廉厶铭 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2021302181008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775571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8</a:t>
            </a:fld>
            <a:endParaRPr lang="en-US" altLang="zh-CN" dirty="0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7.1 </a:t>
            </a:r>
            <a:r>
              <a:rPr lang="zh-CN" altLang="en-US" dirty="0"/>
              <a:t>自然语言处理概述</a:t>
            </a:r>
            <a:r>
              <a:rPr lang="en-US" altLang="zh-CN" dirty="0"/>
              <a:t>-</a:t>
            </a:r>
            <a:r>
              <a:rPr lang="zh-CN" altLang="en-US" sz="2400" dirty="0">
                <a:solidFill>
                  <a:srgbClr val="0606FA"/>
                </a:solidFill>
              </a:rPr>
              <a:t>难点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1522736"/>
            <a:ext cx="8784976" cy="381252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03313" y="6356350"/>
            <a:ext cx="1828800" cy="365125"/>
          </a:xfrm>
        </p:spPr>
        <p:txBody>
          <a:bodyPr/>
          <a:lstStyle/>
          <a:p>
            <a:pPr>
              <a:defRPr/>
            </a:pPr>
            <a:fld id="{B958358E-0CE9-4EEC-B3EB-F688CABC1F33}" type="slidenum">
              <a:rPr lang="en-US" altLang="zh-CN"/>
              <a:t>9</a:t>
            </a:fld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72" y="1556793"/>
            <a:ext cx="8554272" cy="3911898"/>
          </a:xfrm>
          <a:prstGeom prst="rect">
            <a:avLst/>
          </a:prstGeom>
        </p:spPr>
      </p:pic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7.1 </a:t>
            </a:r>
            <a:r>
              <a:rPr lang="zh-CN" altLang="en-US" dirty="0"/>
              <a:t>自然语言处理概述</a:t>
            </a:r>
            <a:r>
              <a:rPr lang="en-US" altLang="zh-CN" dirty="0"/>
              <a:t>-</a:t>
            </a:r>
            <a:r>
              <a:rPr lang="zh-CN" altLang="en-US" sz="2400" dirty="0">
                <a:solidFill>
                  <a:srgbClr val="0606FA"/>
                </a:solidFill>
              </a:rPr>
              <a:t>难点</a:t>
            </a:r>
          </a:p>
        </p:txBody>
      </p:sp>
    </p:spTree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GZjNzdhY2E1Y2NhOTM0OGQ1N2E3ZWZmMmI3YWQwNm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448.623622047244,&quot;width&quot;:12020.233070866141}"/>
</p:tagLst>
</file>

<file path=ppt/theme/theme1.xml><?xml version="1.0" encoding="utf-8"?>
<a:theme xmlns:a="http://schemas.openxmlformats.org/drawingml/2006/main" name="学术文献 16x9">
  <a:themeElements>
    <a:clrScheme name="网安学院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73B1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网安-AI</Template>
  <TotalTime>0</TotalTime>
  <Words>3556</Words>
  <Application>Microsoft Office PowerPoint</Application>
  <PresentationFormat>宽屏</PresentationFormat>
  <Paragraphs>519</Paragraphs>
  <Slides>75</Slides>
  <Notes>58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101" baseType="lpstr">
      <vt:lpstr>Adobe 楷体 Std R</vt:lpstr>
      <vt:lpstr>-apple-system</vt:lpstr>
      <vt:lpstr>LMMathItalic10-Regular</vt:lpstr>
      <vt:lpstr>LMMathSymbols10-Regular</vt:lpstr>
      <vt:lpstr>LMRoman10-Regular</vt:lpstr>
      <vt:lpstr>LMRoman7-Regular</vt:lpstr>
      <vt:lpstr>Microsoft YaHei UI</vt:lpstr>
      <vt:lpstr>PMingLiU</vt:lpstr>
      <vt:lpstr>等线</vt:lpstr>
      <vt:lpstr>黑体</vt:lpstr>
      <vt:lpstr>华文楷体</vt:lpstr>
      <vt:lpstr>华文新魏</vt:lpstr>
      <vt:lpstr>楷体</vt:lpstr>
      <vt:lpstr>楷体_GB2312</vt:lpstr>
      <vt:lpstr>隶书</vt:lpstr>
      <vt:lpstr>宋体</vt:lpstr>
      <vt:lpstr>微软雅黑</vt:lpstr>
      <vt:lpstr>微软雅黑 Light</vt:lpstr>
      <vt:lpstr>Arial</vt:lpstr>
      <vt:lpstr>Calibri Light</vt:lpstr>
      <vt:lpstr>Cambria Math</vt:lpstr>
      <vt:lpstr>Euphemia</vt:lpstr>
      <vt:lpstr>Times New Roman</vt:lpstr>
      <vt:lpstr>Verdana</vt:lpstr>
      <vt:lpstr>Wingdings</vt:lpstr>
      <vt:lpstr>学术文献 16x9</vt:lpstr>
      <vt:lpstr>人工智能  Artificial Intelligence</vt:lpstr>
      <vt:lpstr>    第7章 自然语言处理 Natural Language Processing  </vt:lpstr>
      <vt:lpstr>主要内容 </vt:lpstr>
      <vt:lpstr>7.1 自然语言处理概述-基本概念</vt:lpstr>
      <vt:lpstr>7.1 自然语言处理概述-基本概念</vt:lpstr>
      <vt:lpstr>7.1 自然语言处理概述-基本概念</vt:lpstr>
      <vt:lpstr>7.1 自然语言处理概述-难点</vt:lpstr>
      <vt:lpstr>7.1 自然语言处理概述-难点</vt:lpstr>
      <vt:lpstr>7.1 自然语言处理概述-难点</vt:lpstr>
      <vt:lpstr>7.1 自然语言处理概述-历程</vt:lpstr>
      <vt:lpstr>7.1 自然语言处理概述-历程</vt:lpstr>
      <vt:lpstr>7.1 自然语言处理概述-基于规则的nlp</vt:lpstr>
      <vt:lpstr>7.1 自然语言处理概述-基于规则的nlp</vt:lpstr>
      <vt:lpstr>7.1 自然语言处理概述-基于统计的nlp</vt:lpstr>
      <vt:lpstr>7.1 自然语言处理概述-基于统计的nlp</vt:lpstr>
      <vt:lpstr>7.1 自然语言处理概述-基于统计的nlp</vt:lpstr>
      <vt:lpstr>7.1 自然语言处理概述-基于统计的nlp面临问题</vt:lpstr>
      <vt:lpstr>7.1 自然语言处理概述-深度学习与nlp</vt:lpstr>
      <vt:lpstr>7.1 自然语言处理概述-深度学习与nlp</vt:lpstr>
      <vt:lpstr>主要内容 </vt:lpstr>
      <vt:lpstr>7.2 nlp任务与典型应用-处理层次</vt:lpstr>
      <vt:lpstr>7.2 nlp任务与典型应用-任务介绍</vt:lpstr>
      <vt:lpstr>7.2 nlp任务与典型应用-分词</vt:lpstr>
      <vt:lpstr>7.2 nlp任务与典型应用-词性标注</vt:lpstr>
      <vt:lpstr>7.2 nlp任务与典型应用-句法分析</vt:lpstr>
      <vt:lpstr>7.2 nlp任务与典型应用-语义分析</vt:lpstr>
      <vt:lpstr>7.2 nlp任务与典型应用-篇章语义计算</vt:lpstr>
      <vt:lpstr>7.2 nlp任务与典型应用-情感分析</vt:lpstr>
      <vt:lpstr>7.2 nlp任务与典型应用-命名实体识别</vt:lpstr>
      <vt:lpstr>7.2 nlp任务与典型应用-机器翻译</vt:lpstr>
      <vt:lpstr>7.2 nlp任务与典型应用-阅读理解</vt:lpstr>
      <vt:lpstr>7.2 nlp任务与典型应用-阅读理解</vt:lpstr>
      <vt:lpstr>7.2 nlp任务与典型应用-智能问答</vt:lpstr>
      <vt:lpstr>7.2 nlp任务与典型应用-其他应用</vt:lpstr>
      <vt:lpstr>7.2 nlp任务与典型应用-其他应用</vt:lpstr>
      <vt:lpstr>主要内容 </vt:lpstr>
      <vt:lpstr>7.3 基于深度学习的NLP-神经网络</vt:lpstr>
      <vt:lpstr>7.3 基于深度学习的NLP-神经网络</vt:lpstr>
      <vt:lpstr>7.3 基于深度学习的NLP-神经网络</vt:lpstr>
      <vt:lpstr>7.3 基于深度学习的NLP-神经网络</vt:lpstr>
      <vt:lpstr>7.3 基于深度学习的NLP-神经网络</vt:lpstr>
      <vt:lpstr>7.3 基于深度学习的NLP-神经网络</vt:lpstr>
      <vt:lpstr>7.3 基于深度学习的NLP-神经网络</vt:lpstr>
      <vt:lpstr>7.3 基于深度学习的NLP-神经网络</vt:lpstr>
      <vt:lpstr>7.3 基于深度学习的NLP-神经网络</vt:lpstr>
      <vt:lpstr>7.3 基于深度学习的NLP-Neural models for NLP</vt:lpstr>
      <vt:lpstr>7.3 基于深度学习的NLP-Neural models for NLP</vt:lpstr>
      <vt:lpstr>7.3 基于深度学习的NLP-Neural models for NLP</vt:lpstr>
      <vt:lpstr>7.3 基于深度学习的NLP-Neural models for NLP</vt:lpstr>
      <vt:lpstr>7.3 基于深度学习的NLP-Neural models for NLP</vt:lpstr>
      <vt:lpstr>7.3 基于深度学习的NLP-Neural models for NLP</vt:lpstr>
      <vt:lpstr>7.3 基于深度学习的NLP-Neural models for NLP</vt:lpstr>
      <vt:lpstr>7.3 基于深度学习的NLP-Neural models for NLP</vt:lpstr>
      <vt:lpstr>7.3 基于深度学习的NLP-Neural models for NLP</vt:lpstr>
      <vt:lpstr>7.3 基于深度学习的NLP-Neural models for NLP</vt:lpstr>
      <vt:lpstr>7.3 基于深度学习的NLP-Neural models for NLP</vt:lpstr>
      <vt:lpstr>7.3 基于深度学习的NLP-Neural models for NLP</vt:lpstr>
      <vt:lpstr>7.3 基于深度学习的NLP-Neural models for NLP</vt:lpstr>
      <vt:lpstr>7.3 基于深度学习的NLP-Neural models for NLP</vt:lpstr>
      <vt:lpstr>7.3 基于深度学习的NLP-Neural models for NLP</vt:lpstr>
      <vt:lpstr>7.3 基于深度学习的NLP-Neural models for NLP</vt:lpstr>
      <vt:lpstr>7.3 基于深度学习的NLP-Neural models for NLP</vt:lpstr>
      <vt:lpstr>7.3 基于深度学习的NLP-Neural models for NLP</vt:lpstr>
      <vt:lpstr>7.3 基于深度学习的NLP-Neural models for NLP</vt:lpstr>
      <vt:lpstr>7.3 基于深度学习的NLP-Neural models for NLP</vt:lpstr>
      <vt:lpstr>7.3 基于深度学习的NLP-Neural models for NLP</vt:lpstr>
      <vt:lpstr>7.3 基于深度学习的NLP-Neural models for NLP</vt:lpstr>
      <vt:lpstr>7.3 基于深度学习的NLP-Neural models for NLP</vt:lpstr>
      <vt:lpstr>7.3 基于深度学习的NLP-Neural models for NLP</vt:lpstr>
      <vt:lpstr>7.3 基于深度学习的NLP-Deep learning programming framework</vt:lpstr>
      <vt:lpstr>7.3 基于深度学习的NLP-Deep learning programming framework</vt:lpstr>
      <vt:lpstr>7.3 基于深度学习的NLP-Deep learning programming framework</vt:lpstr>
      <vt:lpstr>本章小结</vt:lpstr>
      <vt:lpstr>参考文献</vt:lpstr>
      <vt:lpstr>翻转课堂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9</cp:revision>
  <dcterms:created xsi:type="dcterms:W3CDTF">2022-07-21T04:45:00Z</dcterms:created>
  <dcterms:modified xsi:type="dcterms:W3CDTF">2022-11-05T08:24:02Z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APDescription">
    <vt:lpwstr/>
  </property>
  <property fmtid="{D5CDD505-2E9C-101B-9397-08002B2CF9AE}" pid="9" name="CampaignTagsTaxHTField0">
    <vt:lpwstr/>
  </property>
  <property fmtid="{D5CDD505-2E9C-101B-9397-08002B2CF9AE}" pid="10" name="IntlLangReviewDate">
    <vt:lpwstr/>
  </property>
  <property fmtid="{D5CDD505-2E9C-101B-9397-08002B2CF9AE}" pid="11" name="TPFriendlyName">
    <vt:lpwstr/>
  </property>
  <property fmtid="{D5CDD505-2E9C-101B-9397-08002B2CF9AE}" pid="12" name="IntlLangReview">
    <vt:lpwstr>0</vt:lpwstr>
  </property>
  <property fmtid="{D5CDD505-2E9C-101B-9397-08002B2CF9AE}" pid="13" name="LocLastLocAttemptVersionLookup">
    <vt:lpwstr>855024</vt:lpwstr>
  </property>
  <property fmtid="{D5CDD505-2E9C-101B-9397-08002B2CF9AE}" pid="14" name="PolicheckWords">
    <vt:lpwstr/>
  </property>
  <property fmtid="{D5CDD505-2E9C-101B-9397-08002B2CF9AE}" pid="15" name="SubmitterId">
    <vt:lpwstr/>
  </property>
  <property fmtid="{D5CDD505-2E9C-101B-9397-08002B2CF9AE}" pid="16" name="AcquiredFrom">
    <vt:lpwstr>Internal MS</vt:lpwstr>
  </property>
  <property fmtid="{D5CDD505-2E9C-101B-9397-08002B2CF9AE}" pid="17" name="EditorialStatus">
    <vt:lpwstr>Complete</vt:lpwstr>
  </property>
  <property fmtid="{D5CDD505-2E9C-101B-9397-08002B2CF9AE}" pid="18" name="Markets">
    <vt:lpwstr/>
  </property>
  <property fmtid="{D5CDD505-2E9C-101B-9397-08002B2CF9AE}" pid="19" name="OriginAsset">
    <vt:lpwstr/>
  </property>
  <property fmtid="{D5CDD505-2E9C-101B-9397-08002B2CF9AE}" pid="20" name="FriendlyTitle">
    <vt:lpwstr/>
  </property>
  <property fmtid="{D5CDD505-2E9C-101B-9397-08002B2CF9AE}" pid="21" name="MarketSpecific">
    <vt:lpwstr>0</vt:lpwstr>
  </property>
  <property fmtid="{D5CDD505-2E9C-101B-9397-08002B2CF9AE}" pid="22" name="TPNamespace">
    <vt:lpwstr/>
  </property>
  <property fmtid="{D5CDD505-2E9C-101B-9397-08002B2CF9AE}" pid="23" name="PublishStatusLookup">
    <vt:lpwstr>1616423;#</vt:lpwstr>
  </property>
  <property fmtid="{D5CDD505-2E9C-101B-9397-08002B2CF9AE}" pid="24" name="APAuthor">
    <vt:lpwstr>136;#REDMOND\kristaa</vt:lpwstr>
  </property>
  <property fmtid="{D5CDD505-2E9C-101B-9397-08002B2CF9AE}" pid="25" name="TPCommandLine">
    <vt:lpwstr/>
  </property>
  <property fmtid="{D5CDD505-2E9C-101B-9397-08002B2CF9AE}" pid="26" name="IntlLangReviewer">
    <vt:lpwstr/>
  </property>
  <property fmtid="{D5CDD505-2E9C-101B-9397-08002B2CF9AE}" pid="27" name="OpenTemplate">
    <vt:lpwstr>1</vt:lpwstr>
  </property>
  <property fmtid="{D5CDD505-2E9C-101B-9397-08002B2CF9AE}" pid="28" name="CSXSubmissionDate">
    <vt:lpwstr/>
  </property>
  <property fmtid="{D5CDD505-2E9C-101B-9397-08002B2CF9AE}" pid="29" name="TaxCatchAll">
    <vt:lpwstr/>
  </property>
  <property fmtid="{D5CDD505-2E9C-101B-9397-08002B2CF9AE}" pid="30" name="Manager">
    <vt:lpwstr/>
  </property>
  <property fmtid="{D5CDD505-2E9C-101B-9397-08002B2CF9AE}" pid="31" name="NumericId">
    <vt:lpwstr/>
  </property>
  <property fmtid="{D5CDD505-2E9C-101B-9397-08002B2CF9AE}" pid="32" name="ParentAssetId">
    <vt:lpwstr/>
  </property>
  <property fmtid="{D5CDD505-2E9C-101B-9397-08002B2CF9AE}" pid="33" name="OriginalSourceMarket">
    <vt:lpwstr/>
  </property>
  <property fmtid="{D5CDD505-2E9C-101B-9397-08002B2CF9AE}" pid="34" name="ApprovalStatus">
    <vt:lpwstr>InProgress</vt:lpwstr>
  </property>
  <property fmtid="{D5CDD505-2E9C-101B-9397-08002B2CF9AE}" pid="35" name="TPComponent">
    <vt:lpwstr/>
  </property>
  <property fmtid="{D5CDD505-2E9C-101B-9397-08002B2CF9AE}" pid="36" name="EditorialTags">
    <vt:lpwstr/>
  </property>
  <property fmtid="{D5CDD505-2E9C-101B-9397-08002B2CF9AE}" pid="37" name="TPExecutable">
    <vt:lpwstr/>
  </property>
  <property fmtid="{D5CDD505-2E9C-101B-9397-08002B2CF9AE}" pid="38" name="TPLaunchHelpLink">
    <vt:lpwstr/>
  </property>
  <property fmtid="{D5CDD505-2E9C-101B-9397-08002B2CF9AE}" pid="39" name="LocComments">
    <vt:lpwstr/>
  </property>
  <property fmtid="{D5CDD505-2E9C-101B-9397-08002B2CF9AE}" pid="40" name="LocRecommendedHandoff">
    <vt:lpwstr/>
  </property>
  <property fmtid="{D5CDD505-2E9C-101B-9397-08002B2CF9AE}" pid="41" name="SourceTitle">
    <vt:lpwstr/>
  </property>
  <property fmtid="{D5CDD505-2E9C-101B-9397-08002B2CF9AE}" pid="42" name="CSXUpdate">
    <vt:lpwstr>0</vt:lpwstr>
  </property>
  <property fmtid="{D5CDD505-2E9C-101B-9397-08002B2CF9AE}" pid="43" name="IntlLocPriority">
    <vt:lpwstr/>
  </property>
  <property fmtid="{D5CDD505-2E9C-101B-9397-08002B2CF9AE}" pid="44" name="UAProjectedTotalWords">
    <vt:lpwstr/>
  </property>
  <property fmtid="{D5CDD505-2E9C-101B-9397-08002B2CF9AE}" pid="45" name="AssetType">
    <vt:lpwstr>TP</vt:lpwstr>
  </property>
  <property fmtid="{D5CDD505-2E9C-101B-9397-08002B2CF9AE}" pid="46" name="MachineTranslated">
    <vt:lpwstr>0</vt:lpwstr>
  </property>
  <property fmtid="{D5CDD505-2E9C-101B-9397-08002B2CF9AE}" pid="47" name="OutputCachingOn">
    <vt:lpwstr>0</vt:lpwstr>
  </property>
  <property fmtid="{D5CDD505-2E9C-101B-9397-08002B2CF9AE}" pid="48" name="TemplateStatus">
    <vt:lpwstr>Complete</vt:lpwstr>
  </property>
  <property fmtid="{D5CDD505-2E9C-101B-9397-08002B2CF9AE}" pid="49" name="IsSearchable">
    <vt:lpwstr>1</vt:lpwstr>
  </property>
  <property fmtid="{D5CDD505-2E9C-101B-9397-08002B2CF9AE}" pid="50" name="ContentItem">
    <vt:lpwstr/>
  </property>
  <property fmtid="{D5CDD505-2E9C-101B-9397-08002B2CF9AE}" pid="51" name="HandoffToMSDN">
    <vt:lpwstr/>
  </property>
  <property fmtid="{D5CDD505-2E9C-101B-9397-08002B2CF9AE}" pid="52" name="ShowIn">
    <vt:lpwstr>Show everywhere</vt:lpwstr>
  </property>
  <property fmtid="{D5CDD505-2E9C-101B-9397-08002B2CF9AE}" pid="53" name="ThumbnailAssetId">
    <vt:lpwstr/>
  </property>
  <property fmtid="{D5CDD505-2E9C-101B-9397-08002B2CF9AE}" pid="54" name="UALocComments">
    <vt:lpwstr/>
  </property>
  <property fmtid="{D5CDD505-2E9C-101B-9397-08002B2CF9AE}" pid="55" name="UALocRecommendation">
    <vt:lpwstr>Localize</vt:lpwstr>
  </property>
  <property fmtid="{D5CDD505-2E9C-101B-9397-08002B2CF9AE}" pid="56" name="LastModifiedDateTime">
    <vt:lpwstr/>
  </property>
  <property fmtid="{D5CDD505-2E9C-101B-9397-08002B2CF9AE}" pid="57" name="LegacyData">
    <vt:lpwstr/>
  </property>
  <property fmtid="{D5CDD505-2E9C-101B-9397-08002B2CF9AE}" pid="58" name="LocManualTestRequired">
    <vt:lpwstr>0</vt:lpwstr>
  </property>
  <property fmtid="{D5CDD505-2E9C-101B-9397-08002B2CF9AE}" pid="59" name="LocMarketGroupTiers2">
    <vt:lpwstr/>
  </property>
  <property fmtid="{D5CDD505-2E9C-101B-9397-08002B2CF9AE}" pid="60" name="ClipArtFilename">
    <vt:lpwstr/>
  </property>
  <property fmtid="{D5CDD505-2E9C-101B-9397-08002B2CF9AE}" pid="61" name="TPApplication">
    <vt:lpwstr/>
  </property>
  <property fmtid="{D5CDD505-2E9C-101B-9397-08002B2CF9AE}" pid="62" name="CSXHash">
    <vt:lpwstr/>
  </property>
  <property fmtid="{D5CDD505-2E9C-101B-9397-08002B2CF9AE}" pid="63" name="DirectSourceMarket">
    <vt:lpwstr/>
  </property>
  <property fmtid="{D5CDD505-2E9C-101B-9397-08002B2CF9AE}" pid="64" name="PrimaryImageGen">
    <vt:lpwstr>1</vt:lpwstr>
  </property>
  <property fmtid="{D5CDD505-2E9C-101B-9397-08002B2CF9AE}" pid="65" name="PlannedPubDate">
    <vt:lpwstr/>
  </property>
  <property fmtid="{D5CDD505-2E9C-101B-9397-08002B2CF9AE}" pid="66" name="CSXSubmissionMarket">
    <vt:lpwstr/>
  </property>
  <property fmtid="{D5CDD505-2E9C-101B-9397-08002B2CF9AE}" pid="67" name="Downloads">
    <vt:lpwstr>0</vt:lpwstr>
  </property>
  <property fmtid="{D5CDD505-2E9C-101B-9397-08002B2CF9AE}" pid="68" name="ArtSampleDocs">
    <vt:lpwstr/>
  </property>
  <property fmtid="{D5CDD505-2E9C-101B-9397-08002B2CF9AE}" pid="69" name="TrustLevel">
    <vt:lpwstr>1 Microsoft Managed Content</vt:lpwstr>
  </property>
  <property fmtid="{D5CDD505-2E9C-101B-9397-08002B2CF9AE}" pid="70" name="BlockPublish">
    <vt:lpwstr>0</vt:lpwstr>
  </property>
  <property fmtid="{D5CDD505-2E9C-101B-9397-08002B2CF9AE}" pid="71" name="TPLaunchHelpLinkType">
    <vt:lpwstr>Template</vt:lpwstr>
  </property>
  <property fmtid="{D5CDD505-2E9C-101B-9397-08002B2CF9AE}" pid="72" name="LocalizationTagsTaxHTField0">
    <vt:lpwstr/>
  </property>
  <property fmtid="{D5CDD505-2E9C-101B-9397-08002B2CF9AE}" pid="73" name="BusinessGroup">
    <vt:lpwstr/>
  </property>
  <property fmtid="{D5CDD505-2E9C-101B-9397-08002B2CF9AE}" pid="74" name="Providers">
    <vt:lpwstr/>
  </property>
  <property fmtid="{D5CDD505-2E9C-101B-9397-08002B2CF9AE}" pid="75" name="TemplateTemplateType">
    <vt:lpwstr>PowerPoint Presentation Template</vt:lpwstr>
  </property>
  <property fmtid="{D5CDD505-2E9C-101B-9397-08002B2CF9AE}" pid="76" name="TimesCloned">
    <vt:lpwstr/>
  </property>
  <property fmtid="{D5CDD505-2E9C-101B-9397-08002B2CF9AE}" pid="77" name="TPAppVersion">
    <vt:lpwstr/>
  </property>
  <property fmtid="{D5CDD505-2E9C-101B-9397-08002B2CF9AE}" pid="78" name="VoteCount">
    <vt:lpwstr/>
  </property>
  <property fmtid="{D5CDD505-2E9C-101B-9397-08002B2CF9AE}" pid="79" name="AverageRating">
    <vt:lpwstr/>
  </property>
  <property fmtid="{D5CDD505-2E9C-101B-9397-08002B2CF9AE}" pid="80" name="FeatureTagsTaxHTField0">
    <vt:lpwstr/>
  </property>
  <property fmtid="{D5CDD505-2E9C-101B-9397-08002B2CF9AE}" pid="81" name="Provider">
    <vt:lpwstr/>
  </property>
  <property fmtid="{D5CDD505-2E9C-101B-9397-08002B2CF9AE}" pid="82" name="UACurrentWords">
    <vt:lpwstr/>
  </property>
  <property fmtid="{D5CDD505-2E9C-101B-9397-08002B2CF9AE}" pid="83" name="AssetId">
    <vt:lpwstr>TP103431361</vt:lpwstr>
  </property>
  <property fmtid="{D5CDD505-2E9C-101B-9397-08002B2CF9AE}" pid="84" name="TPClientViewer">
    <vt:lpwstr/>
  </property>
  <property fmtid="{D5CDD505-2E9C-101B-9397-08002B2CF9AE}" pid="85" name="DSATActionTaken">
    <vt:lpwstr/>
  </property>
  <property fmtid="{D5CDD505-2E9C-101B-9397-08002B2CF9AE}" pid="86" name="APEditor">
    <vt:lpwstr/>
  </property>
  <property fmtid="{D5CDD505-2E9C-101B-9397-08002B2CF9AE}" pid="87" name="TPInstallLocation">
    <vt:lpwstr/>
  </property>
  <property fmtid="{D5CDD505-2E9C-101B-9397-08002B2CF9AE}" pid="88" name="OOCacheId">
    <vt:lpwstr/>
  </property>
  <property fmtid="{D5CDD505-2E9C-101B-9397-08002B2CF9AE}" pid="89" name="IsDeleted">
    <vt:lpwstr>0</vt:lpwstr>
  </property>
  <property fmtid="{D5CDD505-2E9C-101B-9397-08002B2CF9AE}" pid="90" name="PublishTargets">
    <vt:lpwstr>OfficeOnlineVNext</vt:lpwstr>
  </property>
  <property fmtid="{D5CDD505-2E9C-101B-9397-08002B2CF9AE}" pid="91" name="ApprovalLog">
    <vt:lpwstr/>
  </property>
  <property fmtid="{D5CDD505-2E9C-101B-9397-08002B2CF9AE}" pid="92" name="BugNumber">
    <vt:lpwstr/>
  </property>
  <property fmtid="{D5CDD505-2E9C-101B-9397-08002B2CF9AE}" pid="93" name="CrawlForDependencies">
    <vt:lpwstr>0</vt:lpwstr>
  </property>
  <property fmtid="{D5CDD505-2E9C-101B-9397-08002B2CF9AE}" pid="94" name="InternalTagsTaxHTField0">
    <vt:lpwstr/>
  </property>
  <property fmtid="{D5CDD505-2E9C-101B-9397-08002B2CF9AE}" pid="95" name="LastHandOff">
    <vt:lpwstr/>
  </property>
  <property fmtid="{D5CDD505-2E9C-101B-9397-08002B2CF9AE}" pid="96" name="Milestone">
    <vt:lpwstr/>
  </property>
  <property fmtid="{D5CDD505-2E9C-101B-9397-08002B2CF9AE}" pid="97" name="OriginalRelease">
    <vt:lpwstr>15</vt:lpwstr>
  </property>
  <property fmtid="{D5CDD505-2E9C-101B-9397-08002B2CF9AE}" pid="98" name="RecommendationsModifier">
    <vt:lpwstr/>
  </property>
  <property fmtid="{D5CDD505-2E9C-101B-9397-08002B2CF9AE}" pid="99" name="ScenarioTagsTaxHTField0">
    <vt:lpwstr/>
  </property>
  <property fmtid="{D5CDD505-2E9C-101B-9397-08002B2CF9AE}" pid="100" name="UANotes">
    <vt:lpwstr/>
  </property>
  <property fmtid="{D5CDD505-2E9C-101B-9397-08002B2CF9AE}" pid="101" name="ICV">
    <vt:lpwstr>64EC7629ED804C7991AB037BB0991EA5</vt:lpwstr>
  </property>
  <property fmtid="{D5CDD505-2E9C-101B-9397-08002B2CF9AE}" pid="102" name="KSOProductBuildVer">
    <vt:lpwstr>2052-11.1.0.12358</vt:lpwstr>
  </property>
</Properties>
</file>